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1.xml" ContentType="application/vnd.ms-office.chartstyle+xml"/>
  <Override PartName="/ppt/charts/colors1.xml" ContentType="application/vnd.ms-office.chartcolorstyle+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charts/chart11.xml" ContentType="application/vnd.openxmlformats-officedocument.drawingml.chart+xml"/>
  <Override PartName="/ppt/notesSlides/notesSlide6.xml" ContentType="application/vnd.openxmlformats-officedocument.presentationml.notesSlide+xml"/>
  <Override PartName="/ppt/charts/chart12.xml" ContentType="application/vnd.openxmlformats-officedocument.drawingml.chart+xml"/>
  <Override PartName="/ppt/charts/style3.xml" ContentType="application/vnd.ms-office.chartstyle+xml"/>
  <Override PartName="/ppt/charts/colors3.xml" ContentType="application/vnd.ms-office.chartcolorstyle+xml"/>
  <Override PartName="/ppt/charts/chart13.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56" r:id="rId2"/>
    <p:sldId id="291" r:id="rId3"/>
    <p:sldId id="311" r:id="rId4"/>
    <p:sldId id="298" r:id="rId5"/>
    <p:sldId id="292" r:id="rId6"/>
    <p:sldId id="269" r:id="rId7"/>
    <p:sldId id="275" r:id="rId8"/>
    <p:sldId id="316" r:id="rId9"/>
    <p:sldId id="280" r:id="rId10"/>
    <p:sldId id="317" r:id="rId11"/>
    <p:sldId id="293" r:id="rId12"/>
    <p:sldId id="272" r:id="rId13"/>
    <p:sldId id="342" r:id="rId14"/>
    <p:sldId id="308" r:id="rId15"/>
    <p:sldId id="294" r:id="rId16"/>
    <p:sldId id="341" r:id="rId17"/>
    <p:sldId id="284" r:id="rId18"/>
    <p:sldId id="313" r:id="rId19"/>
    <p:sldId id="314" r:id="rId20"/>
    <p:sldId id="315" r:id="rId21"/>
    <p:sldId id="295" r:id="rId22"/>
    <p:sldId id="320" r:id="rId23"/>
    <p:sldId id="312" r:id="rId24"/>
    <p:sldId id="289" r:id="rId25"/>
    <p:sldId id="288" r:id="rId26"/>
    <p:sldId id="286" r:id="rId27"/>
    <p:sldId id="287" r:id="rId28"/>
    <p:sldId id="296" r:id="rId29"/>
    <p:sldId id="299" r:id="rId30"/>
    <p:sldId id="304" r:id="rId31"/>
    <p:sldId id="305" r:id="rId32"/>
    <p:sldId id="351" r:id="rId33"/>
    <p:sldId id="345" r:id="rId34"/>
    <p:sldId id="346" r:id="rId35"/>
    <p:sldId id="303" r:id="rId36"/>
    <p:sldId id="333" r:id="rId37"/>
    <p:sldId id="338" r:id="rId38"/>
    <p:sldId id="339" r:id="rId39"/>
    <p:sldId id="344" r:id="rId40"/>
    <p:sldId id="343" r:id="rId41"/>
    <p:sldId id="324" r:id="rId42"/>
    <p:sldId id="278" r:id="rId4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746E"/>
    <a:srgbClr val="534B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1"/>
  </p:normalViewPr>
  <p:slideViewPr>
    <p:cSldViewPr snapToGrid="0" snapToObjects="1">
      <p:cViewPr varScale="1">
        <p:scale>
          <a:sx n="135" d="100"/>
          <a:sy n="135" d="100"/>
        </p:scale>
        <p:origin x="424" y="17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2.xml"/><Relationship Id="rId1" Type="http://schemas.microsoft.com/office/2011/relationships/chartStyle" Target="style2.xml"/></Relationships>
</file>

<file path=ppt/charts/_rels/chart11.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1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solidFill>
                  <a:schemeClr val="accent1"/>
                </a:solidFill>
                <a:latin typeface="Calibri" panose="020F0502020204030204" pitchFamily="34" charset="0"/>
                <a:cs typeface="Calibri" panose="020F0502020204030204" pitchFamily="34" charset="0"/>
              </a:defRPr>
            </a:pPr>
            <a:r>
              <a:rPr lang="en-CA" sz="1800" dirty="0">
                <a:solidFill>
                  <a:schemeClr val="tx1"/>
                </a:solidFill>
                <a:latin typeface="Calibri" panose="020F0502020204030204" pitchFamily="34" charset="0"/>
                <a:cs typeface="Calibri" panose="020F0502020204030204" pitchFamily="34" charset="0"/>
              </a:rPr>
              <a:t>Business</a:t>
            </a:r>
            <a:r>
              <a:rPr lang="en-CA" sz="1800" baseline="0" dirty="0">
                <a:solidFill>
                  <a:schemeClr val="tx1"/>
                </a:solidFill>
                <a:latin typeface="Calibri" panose="020F0502020204030204" pitchFamily="34" charset="0"/>
                <a:cs typeface="Calibri" panose="020F0502020204030204" pitchFamily="34" charset="0"/>
              </a:rPr>
              <a:t> Location</a:t>
            </a:r>
            <a:endParaRPr lang="en-CA" sz="1800" dirty="0">
              <a:solidFill>
                <a:schemeClr val="tx1"/>
              </a:solidFill>
              <a:latin typeface="Calibri" panose="020F0502020204030204" pitchFamily="34" charset="0"/>
              <a:cs typeface="Calibri" panose="020F0502020204030204" pitchFamily="34" charset="0"/>
            </a:endParaRPr>
          </a:p>
        </c:rich>
      </c:tx>
      <c:overlay val="0"/>
    </c:title>
    <c:autoTitleDeleted val="0"/>
    <c:plotArea>
      <c:layout/>
      <c:barChart>
        <c:barDir val="col"/>
        <c:grouping val="clustered"/>
        <c:varyColors val="0"/>
        <c:ser>
          <c:idx val="0"/>
          <c:order val="0"/>
          <c:spPr>
            <a:solidFill>
              <a:srgbClr val="00B0F0"/>
            </a:solidFill>
          </c:spPr>
          <c:invertIfNegative val="0"/>
          <c:dPt>
            <c:idx val="0"/>
            <c:invertIfNegative val="0"/>
            <c:bubble3D val="0"/>
            <c:extLst>
              <c:ext xmlns:c16="http://schemas.microsoft.com/office/drawing/2014/chart" uri="{C3380CC4-5D6E-409C-BE32-E72D297353CC}">
                <c16:uniqueId val="{00000000-A4BF-4DB2-A5EA-D5880116C9D6}"/>
              </c:ext>
            </c:extLst>
          </c:dPt>
          <c:dPt>
            <c:idx val="1"/>
            <c:invertIfNegative val="0"/>
            <c:bubble3D val="0"/>
            <c:extLst>
              <c:ext xmlns:c16="http://schemas.microsoft.com/office/drawing/2014/chart" uri="{C3380CC4-5D6E-409C-BE32-E72D297353CC}">
                <c16:uniqueId val="{00000001-A4BF-4DB2-A5EA-D5880116C9D6}"/>
              </c:ext>
            </c:extLst>
          </c:dPt>
          <c:dPt>
            <c:idx val="2"/>
            <c:invertIfNegative val="0"/>
            <c:bubble3D val="0"/>
            <c:extLst>
              <c:ext xmlns:c16="http://schemas.microsoft.com/office/drawing/2014/chart" uri="{C3380CC4-5D6E-409C-BE32-E72D297353CC}">
                <c16:uniqueId val="{00000002-A4BF-4DB2-A5EA-D5880116C9D6}"/>
              </c:ext>
            </c:extLst>
          </c:dPt>
          <c:dPt>
            <c:idx val="3"/>
            <c:invertIfNegative val="0"/>
            <c:bubble3D val="0"/>
            <c:extLst>
              <c:ext xmlns:c16="http://schemas.microsoft.com/office/drawing/2014/chart" uri="{C3380CC4-5D6E-409C-BE32-E72D297353CC}">
                <c16:uniqueId val="{00000003-A4BF-4DB2-A5EA-D5880116C9D6}"/>
              </c:ext>
            </c:extLst>
          </c:dPt>
          <c:dLbls>
            <c:spPr>
              <a:noFill/>
              <a:ln>
                <a:noFill/>
              </a:ln>
              <a:effectLst/>
            </c:spPr>
            <c:txPr>
              <a:bodyPr rot="0" vert="horz"/>
              <a:lstStyle/>
              <a:p>
                <a:pPr>
                  <a:defRPr sz="1200" b="0">
                    <a:solidFill>
                      <a:schemeClr val="tx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Sheet1!$A$1:$A$5</c:f>
              <c:strCache>
                <c:ptCount val="5"/>
                <c:pt idx="0">
                  <c:v>High Prairie or Swan Hills</c:v>
                </c:pt>
                <c:pt idx="1">
                  <c:v>Rural Area, Not in a Community</c:v>
                </c:pt>
                <c:pt idx="2">
                  <c:v>Hamlet or Locality</c:v>
                </c:pt>
                <c:pt idx="3">
                  <c:v>Metis Settlement</c:v>
                </c:pt>
                <c:pt idx="4">
                  <c:v>Other</c:v>
                </c:pt>
              </c:strCache>
            </c:strRef>
          </c:cat>
          <c:val>
            <c:numRef>
              <c:f>Sheet1!$B$1:$B$5</c:f>
              <c:numCache>
                <c:formatCode>0%</c:formatCode>
                <c:ptCount val="5"/>
                <c:pt idx="0">
                  <c:v>0.65</c:v>
                </c:pt>
                <c:pt idx="1">
                  <c:v>0.24</c:v>
                </c:pt>
                <c:pt idx="2">
                  <c:v>0.08</c:v>
                </c:pt>
                <c:pt idx="3">
                  <c:v>0.03</c:v>
                </c:pt>
                <c:pt idx="4">
                  <c:v>0.01</c:v>
                </c:pt>
              </c:numCache>
            </c:numRef>
          </c:val>
          <c:extLst>
            <c:ext xmlns:c16="http://schemas.microsoft.com/office/drawing/2014/chart" uri="{C3380CC4-5D6E-409C-BE32-E72D297353CC}">
              <c16:uniqueId val="{00000004-A4BF-4DB2-A5EA-D5880116C9D6}"/>
            </c:ext>
          </c:extLst>
        </c:ser>
        <c:dLbls>
          <c:showLegendKey val="0"/>
          <c:showVal val="0"/>
          <c:showCatName val="0"/>
          <c:showSerName val="0"/>
          <c:showPercent val="0"/>
          <c:showBubbleSize val="0"/>
        </c:dLbls>
        <c:gapWidth val="100"/>
        <c:axId val="-2068492392"/>
        <c:axId val="-2096041672"/>
      </c:barChart>
      <c:valAx>
        <c:axId val="-2096041672"/>
        <c:scaling>
          <c:orientation val="minMax"/>
        </c:scaling>
        <c:delete val="1"/>
        <c:axPos val="l"/>
        <c:numFmt formatCode="0%" sourceLinked="1"/>
        <c:majorTickMark val="out"/>
        <c:minorTickMark val="none"/>
        <c:tickLblPos val="nextTo"/>
        <c:crossAx val="-2068492392"/>
        <c:crosses val="autoZero"/>
        <c:crossBetween val="between"/>
      </c:valAx>
      <c:catAx>
        <c:axId val="-2068492392"/>
        <c:scaling>
          <c:orientation val="minMax"/>
        </c:scaling>
        <c:delete val="0"/>
        <c:axPos val="b"/>
        <c:numFmt formatCode="General" sourceLinked="0"/>
        <c:majorTickMark val="out"/>
        <c:minorTickMark val="none"/>
        <c:tickLblPos val="nextTo"/>
        <c:txPr>
          <a:bodyPr/>
          <a:lstStyle/>
          <a:p>
            <a:pPr>
              <a:defRPr sz="900" b="0">
                <a:latin typeface="Calibri" panose="020F0502020204030204" pitchFamily="34" charset="0"/>
                <a:cs typeface="Calibri" panose="020F0502020204030204" pitchFamily="34" charset="0"/>
              </a:defRPr>
            </a:pPr>
            <a:endParaRPr lang="en-US"/>
          </a:p>
        </c:txPr>
        <c:crossAx val="-2096041672"/>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673720472441003E-2"/>
          <c:y val="0"/>
          <c:w val="0.94040961286089297"/>
          <c:h val="0.73529773385903796"/>
        </c:manualLayout>
      </c:layout>
      <c:barChart>
        <c:barDir val="bar"/>
        <c:grouping val="percentStacked"/>
        <c:varyColors val="0"/>
        <c:ser>
          <c:idx val="0"/>
          <c:order val="0"/>
          <c:tx>
            <c:strRef>
              <c:f>Sheet1!$B$1</c:f>
              <c:strCache>
                <c:ptCount val="1"/>
                <c:pt idx="0">
                  <c:v>More Positive</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General</c:formatCode>
                <c:ptCount val="2"/>
                <c:pt idx="0" formatCode="0%">
                  <c:v>0.23</c:v>
                </c:pt>
              </c:numCache>
            </c:numRef>
          </c:val>
          <c:extLst>
            <c:ext xmlns:c16="http://schemas.microsoft.com/office/drawing/2014/chart" uri="{C3380CC4-5D6E-409C-BE32-E72D297353CC}">
              <c16:uniqueId val="{00000000-960E-4F85-9B52-ADEABB377CC1}"/>
            </c:ext>
          </c:extLst>
        </c:ser>
        <c:ser>
          <c:idx val="1"/>
          <c:order val="1"/>
          <c:tx>
            <c:strRef>
              <c:f>Sheet1!$C$1</c:f>
              <c:strCache>
                <c:ptCount val="1"/>
                <c:pt idx="0">
                  <c:v>Unchanged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Sheet1!$C$2:$C$3</c:f>
              <c:numCache>
                <c:formatCode>General</c:formatCode>
                <c:ptCount val="2"/>
                <c:pt idx="0" formatCode="0%">
                  <c:v>0.62</c:v>
                </c:pt>
              </c:numCache>
            </c:numRef>
          </c:val>
          <c:extLst>
            <c:ext xmlns:c16="http://schemas.microsoft.com/office/drawing/2014/chart" uri="{C3380CC4-5D6E-409C-BE32-E72D297353CC}">
              <c16:uniqueId val="{00000001-960E-4F85-9B52-ADEABB377CC1}"/>
            </c:ext>
          </c:extLst>
        </c:ser>
        <c:ser>
          <c:idx val="2"/>
          <c:order val="2"/>
          <c:tx>
            <c:strRef>
              <c:f>Sheet1!$D$1</c:f>
              <c:strCache>
                <c:ptCount val="1"/>
                <c:pt idx="0">
                  <c:v>More Negative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Sheet1!$D$2:$D$3</c:f>
              <c:numCache>
                <c:formatCode>General</c:formatCode>
                <c:ptCount val="2"/>
                <c:pt idx="0" formatCode="0%">
                  <c:v>0.15</c:v>
                </c:pt>
              </c:numCache>
            </c:numRef>
          </c:val>
          <c:extLst>
            <c:ext xmlns:c16="http://schemas.microsoft.com/office/drawing/2014/chart" uri="{C3380CC4-5D6E-409C-BE32-E72D297353CC}">
              <c16:uniqueId val="{00000002-960E-4F85-9B52-ADEABB377CC1}"/>
            </c:ext>
          </c:extLst>
        </c:ser>
        <c:dLbls>
          <c:showLegendKey val="0"/>
          <c:showVal val="0"/>
          <c:showCatName val="0"/>
          <c:showSerName val="0"/>
          <c:showPercent val="0"/>
          <c:showBubbleSize val="0"/>
        </c:dLbls>
        <c:gapWidth val="150"/>
        <c:overlap val="100"/>
        <c:axId val="-2124667096"/>
        <c:axId val="-2124668200"/>
      </c:barChart>
      <c:catAx>
        <c:axId val="-2124667096"/>
        <c:scaling>
          <c:orientation val="minMax"/>
        </c:scaling>
        <c:delete val="1"/>
        <c:axPos val="l"/>
        <c:numFmt formatCode="General" sourceLinked="1"/>
        <c:majorTickMark val="none"/>
        <c:minorTickMark val="none"/>
        <c:tickLblPos val="nextTo"/>
        <c:crossAx val="-2124668200"/>
        <c:crosses val="autoZero"/>
        <c:auto val="1"/>
        <c:lblAlgn val="ctr"/>
        <c:lblOffset val="100"/>
        <c:noMultiLvlLbl val="0"/>
      </c:catAx>
      <c:valAx>
        <c:axId val="-2124668200"/>
        <c:scaling>
          <c:orientation val="minMax"/>
        </c:scaling>
        <c:delete val="1"/>
        <c:axPos val="b"/>
        <c:numFmt formatCode="0%" sourceLinked="1"/>
        <c:majorTickMark val="none"/>
        <c:minorTickMark val="none"/>
        <c:tickLblPos val="nextTo"/>
        <c:crossAx val="-2124667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spPr>
            <a:solidFill>
              <a:srgbClr val="00B0F0"/>
            </a:solidFill>
            <a:ln>
              <a:noFill/>
            </a:ln>
          </c:spPr>
          <c:invertIfNegative val="0"/>
          <c:dLbls>
            <c:spPr>
              <a:noFill/>
              <a:ln>
                <a:noFill/>
              </a:ln>
              <a:effectLst/>
            </c:spPr>
            <c:txPr>
              <a:bodyPr wrap="square" lIns="38100" tIns="19050" rIns="38100" bIns="19050" anchor="ctr">
                <a:spAutoFit/>
              </a:bodyPr>
              <a:lstStyle/>
              <a:p>
                <a:pPr>
                  <a:defRPr sz="800"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'[Chart in Microsoft PowerPoint]Sheet1'!$A$29:$A$44</c:f>
              <c:strCache>
                <c:ptCount val="16"/>
                <c:pt idx="0">
                  <c:v>Availability of Skilled Labour </c:v>
                </c:pt>
                <c:pt idx="1">
                  <c:v>Internet Service </c:v>
                </c:pt>
                <c:pt idx="2">
                  <c:v>Cellular Phone Service </c:v>
                </c:pt>
                <c:pt idx="3">
                  <c:v>Municipal Property Taxes </c:v>
                </c:pt>
                <c:pt idx="4">
                  <c:v>Provincial Roads and Highways </c:v>
                </c:pt>
                <c:pt idx="5">
                  <c:v>Development/Building Permit Process </c:v>
                </c:pt>
                <c:pt idx="6">
                  <c:v>Local Roads and Streets </c:v>
                </c:pt>
                <c:pt idx="7">
                  <c:v>Availability of Unskilled Labour </c:v>
                </c:pt>
                <c:pt idx="8">
                  <c:v>Availability of Health and Medical Services </c:v>
                </c:pt>
                <c:pt idx="9">
                  <c:v>Availability of Space for Rent or Lease </c:v>
                </c:pt>
                <c:pt idx="10">
                  <c:v>Availability of Property for Purchase </c:v>
                </c:pt>
                <c:pt idx="11">
                  <c:v>Availability of Adequate Housing </c:v>
                </c:pt>
                <c:pt idx="12">
                  <c:v>Zoning </c:v>
                </c:pt>
                <c:pt idx="13">
                  <c:v>Support from Other Businesses </c:v>
                </c:pt>
                <c:pt idx="14">
                  <c:v>Water Availability </c:v>
                </c:pt>
                <c:pt idx="15">
                  <c:v>Support from Local Residents </c:v>
                </c:pt>
              </c:strCache>
            </c:strRef>
          </c:cat>
          <c:val>
            <c:numRef>
              <c:f>'[Chart in Microsoft PowerPoint]Sheet1'!$B$29:$B$44</c:f>
              <c:numCache>
                <c:formatCode>0.0%</c:formatCode>
                <c:ptCount val="16"/>
                <c:pt idx="0">
                  <c:v>0.47222222222222199</c:v>
                </c:pt>
                <c:pt idx="1">
                  <c:v>0.53947368421052599</c:v>
                </c:pt>
                <c:pt idx="2">
                  <c:v>0.57499999999999996</c:v>
                </c:pt>
                <c:pt idx="3">
                  <c:v>0.60317460317460303</c:v>
                </c:pt>
                <c:pt idx="4">
                  <c:v>0.620253164556962</c:v>
                </c:pt>
                <c:pt idx="5">
                  <c:v>0.62745098039215697</c:v>
                </c:pt>
                <c:pt idx="6">
                  <c:v>0.62820512820512797</c:v>
                </c:pt>
                <c:pt idx="7">
                  <c:v>0.68656716417910402</c:v>
                </c:pt>
                <c:pt idx="8">
                  <c:v>0.74666666666666703</c:v>
                </c:pt>
                <c:pt idx="9">
                  <c:v>0.75510204081632604</c:v>
                </c:pt>
                <c:pt idx="10">
                  <c:v>0.76785714285714302</c:v>
                </c:pt>
                <c:pt idx="11">
                  <c:v>0.79661016949152497</c:v>
                </c:pt>
                <c:pt idx="12">
                  <c:v>0.80952380952380998</c:v>
                </c:pt>
                <c:pt idx="13">
                  <c:v>0.81818181818181801</c:v>
                </c:pt>
                <c:pt idx="14">
                  <c:v>0.88</c:v>
                </c:pt>
                <c:pt idx="15">
                  <c:v>0.88461538461538503</c:v>
                </c:pt>
              </c:numCache>
            </c:numRef>
          </c:val>
          <c:extLst>
            <c:ext xmlns:c16="http://schemas.microsoft.com/office/drawing/2014/chart" uri="{C3380CC4-5D6E-409C-BE32-E72D297353CC}">
              <c16:uniqueId val="{00000000-097F-4C1C-B25A-79749AF560DC}"/>
            </c:ext>
          </c:extLst>
        </c:ser>
        <c:ser>
          <c:idx val="1"/>
          <c:order val="1"/>
          <c:spPr>
            <a:solidFill>
              <a:schemeClr val="accent6"/>
            </a:solidFill>
          </c:spPr>
          <c:invertIfNegative val="0"/>
          <c:dLbls>
            <c:spPr>
              <a:noFill/>
              <a:ln>
                <a:noFill/>
              </a:ln>
              <a:effectLst/>
            </c:spPr>
            <c:txPr>
              <a:bodyPr rot="0" vertOverflow="overflow" horzOverflow="overflow" vert="horz" wrap="square" lIns="38100" tIns="19050" rIns="38100" bIns="19050" anchor="ctr" anchorCtr="1">
                <a:noAutofit/>
              </a:bodyPr>
              <a:lstStyle/>
              <a:p>
                <a:pPr>
                  <a:defRPr sz="800" b="1">
                    <a:ln>
                      <a:noFill/>
                    </a:ln>
                    <a:solidFill>
                      <a:schemeClr val="tx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'[Chart in Microsoft PowerPoint]Sheet1'!$A$29:$A$44</c:f>
              <c:strCache>
                <c:ptCount val="16"/>
                <c:pt idx="0">
                  <c:v>Availability of Skilled Labour </c:v>
                </c:pt>
                <c:pt idx="1">
                  <c:v>Internet Service </c:v>
                </c:pt>
                <c:pt idx="2">
                  <c:v>Cellular Phone Service </c:v>
                </c:pt>
                <c:pt idx="3">
                  <c:v>Municipal Property Taxes </c:v>
                </c:pt>
                <c:pt idx="4">
                  <c:v>Provincial Roads and Highways </c:v>
                </c:pt>
                <c:pt idx="5">
                  <c:v>Development/Building Permit Process </c:v>
                </c:pt>
                <c:pt idx="6">
                  <c:v>Local Roads and Streets </c:v>
                </c:pt>
                <c:pt idx="7">
                  <c:v>Availability of Unskilled Labour </c:v>
                </c:pt>
                <c:pt idx="8">
                  <c:v>Availability of Health and Medical Services </c:v>
                </c:pt>
                <c:pt idx="9">
                  <c:v>Availability of Space for Rent or Lease </c:v>
                </c:pt>
                <c:pt idx="10">
                  <c:v>Availability of Property for Purchase </c:v>
                </c:pt>
                <c:pt idx="11">
                  <c:v>Availability of Adequate Housing </c:v>
                </c:pt>
                <c:pt idx="12">
                  <c:v>Zoning </c:v>
                </c:pt>
                <c:pt idx="13">
                  <c:v>Support from Other Businesses </c:v>
                </c:pt>
                <c:pt idx="14">
                  <c:v>Water Availability </c:v>
                </c:pt>
                <c:pt idx="15">
                  <c:v>Support from Local Residents </c:v>
                </c:pt>
              </c:strCache>
            </c:strRef>
          </c:cat>
          <c:val>
            <c:numRef>
              <c:f>'[Chart in Microsoft PowerPoint]Sheet1'!$C$29:$C$44</c:f>
              <c:numCache>
                <c:formatCode>0.0%</c:formatCode>
                <c:ptCount val="16"/>
                <c:pt idx="0">
                  <c:v>0.52777777777777801</c:v>
                </c:pt>
                <c:pt idx="1">
                  <c:v>0.46052631578947401</c:v>
                </c:pt>
                <c:pt idx="2">
                  <c:v>0.42499999999999999</c:v>
                </c:pt>
                <c:pt idx="3">
                  <c:v>0.39682539682539703</c:v>
                </c:pt>
                <c:pt idx="4">
                  <c:v>0.379746835443038</c:v>
                </c:pt>
                <c:pt idx="5">
                  <c:v>0.37254901960784298</c:v>
                </c:pt>
                <c:pt idx="6">
                  <c:v>0.37179487179487197</c:v>
                </c:pt>
                <c:pt idx="7">
                  <c:v>0.31343283582089598</c:v>
                </c:pt>
                <c:pt idx="8">
                  <c:v>0.25333333333333302</c:v>
                </c:pt>
                <c:pt idx="9">
                  <c:v>0.24489795918367399</c:v>
                </c:pt>
                <c:pt idx="10">
                  <c:v>0.23214285714285701</c:v>
                </c:pt>
                <c:pt idx="11">
                  <c:v>0.20338983050847501</c:v>
                </c:pt>
                <c:pt idx="12">
                  <c:v>0.19047619047619099</c:v>
                </c:pt>
                <c:pt idx="13">
                  <c:v>0.18181818181818199</c:v>
                </c:pt>
                <c:pt idx="14">
                  <c:v>0.12</c:v>
                </c:pt>
                <c:pt idx="15">
                  <c:v>0.115384615384615</c:v>
                </c:pt>
              </c:numCache>
            </c:numRef>
          </c:val>
          <c:extLst>
            <c:ext xmlns:c16="http://schemas.microsoft.com/office/drawing/2014/chart" uri="{C3380CC4-5D6E-409C-BE32-E72D297353CC}">
              <c16:uniqueId val="{00000001-097F-4C1C-B25A-79749AF560DC}"/>
            </c:ext>
          </c:extLst>
        </c:ser>
        <c:dLbls>
          <c:showLegendKey val="0"/>
          <c:showVal val="0"/>
          <c:showCatName val="0"/>
          <c:showSerName val="0"/>
          <c:showPercent val="0"/>
          <c:showBubbleSize val="0"/>
        </c:dLbls>
        <c:gapWidth val="60"/>
        <c:overlap val="100"/>
        <c:axId val="-2067878664"/>
        <c:axId val="-2092879320"/>
      </c:barChart>
      <c:catAx>
        <c:axId val="-2067878664"/>
        <c:scaling>
          <c:orientation val="minMax"/>
        </c:scaling>
        <c:delete val="0"/>
        <c:axPos val="l"/>
        <c:numFmt formatCode="General" sourceLinked="1"/>
        <c:majorTickMark val="out"/>
        <c:minorTickMark val="none"/>
        <c:tickLblPos val="nextTo"/>
        <c:crossAx val="-2092879320"/>
        <c:crosses val="autoZero"/>
        <c:auto val="1"/>
        <c:lblAlgn val="ctr"/>
        <c:lblOffset val="100"/>
        <c:noMultiLvlLbl val="0"/>
      </c:catAx>
      <c:valAx>
        <c:axId val="-2092879320"/>
        <c:scaling>
          <c:orientation val="minMax"/>
          <c:max val="1"/>
        </c:scaling>
        <c:delete val="0"/>
        <c:axPos val="b"/>
        <c:majorGridlines>
          <c:spPr>
            <a:ln>
              <a:noFill/>
            </a:ln>
          </c:spPr>
        </c:majorGridlines>
        <c:numFmt formatCode="0%" sourceLinked="0"/>
        <c:majorTickMark val="out"/>
        <c:minorTickMark val="none"/>
        <c:tickLblPos val="nextTo"/>
        <c:crossAx val="-2067878664"/>
        <c:crosses val="autoZero"/>
        <c:crossBetween val="between"/>
      </c:valAx>
      <c:spPr>
        <a:ln>
          <a:noFill/>
        </a:ln>
      </c:spPr>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dirty="0"/>
              <a:t>Red Flags</a:t>
            </a:r>
            <a:r>
              <a:rPr lang="en-CA" baseline="0" dirty="0"/>
              <a:t> by Location</a:t>
            </a:r>
            <a:endParaRPr lang="en-CA" dirty="0"/>
          </a:p>
        </c:rich>
      </c:tx>
      <c:layout>
        <c:manualLayout>
          <c:xMode val="edge"/>
          <c:yMode val="edge"/>
          <c:x val="0.34411891661132715"/>
          <c:y val="5.096131572851517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00B0F0"/>
              </a:solidFill>
              <a:ln w="19050">
                <a:solidFill>
                  <a:schemeClr val="lt1"/>
                </a:solidFill>
              </a:ln>
              <a:effectLst/>
            </c:spPr>
            <c:extLst>
              <c:ext xmlns:c16="http://schemas.microsoft.com/office/drawing/2014/chart" uri="{C3380CC4-5D6E-409C-BE32-E72D297353CC}">
                <c16:uniqueId val="{00000001-0361-4A44-9457-053F686812A6}"/>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0361-4A44-9457-053F686812A6}"/>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0361-4A44-9457-053F686812A6}"/>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Sheet1!$G$13:$J$13</c:f>
              <c:strCache>
                <c:ptCount val="4"/>
                <c:pt idx="0">
                  <c:v>In High Prairie or Swan Hills</c:v>
                </c:pt>
                <c:pt idx="1">
                  <c:v>In a Hamlet or Locality</c:v>
                </c:pt>
                <c:pt idx="2">
                  <c:v>In a Rural Area, Not in a Community</c:v>
                </c:pt>
                <c:pt idx="3">
                  <c:v>In a Metis Settlement or Reserve</c:v>
                </c:pt>
              </c:strCache>
            </c:strRef>
          </c:cat>
          <c:val>
            <c:numRef>
              <c:f>Sheet1!$G$18:$I$18</c:f>
              <c:numCache>
                <c:formatCode>General</c:formatCode>
                <c:ptCount val="3"/>
                <c:pt idx="0">
                  <c:v>33</c:v>
                </c:pt>
                <c:pt idx="1">
                  <c:v>6</c:v>
                </c:pt>
                <c:pt idx="2">
                  <c:v>20</c:v>
                </c:pt>
              </c:numCache>
            </c:numRef>
          </c:val>
          <c:extLst>
            <c:ext xmlns:c16="http://schemas.microsoft.com/office/drawing/2014/chart" uri="{C3380CC4-5D6E-409C-BE32-E72D297353CC}">
              <c16:uniqueId val="{00000006-0361-4A44-9457-053F686812A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a:t>Green Flags by Location</a:t>
            </a:r>
          </a:p>
        </c:rich>
      </c:tx>
      <c:layout>
        <c:manualLayout>
          <c:xMode val="edge"/>
          <c:yMode val="edge"/>
          <c:x val="0.10922434683112964"/>
          <c:y val="4.175365344467640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00B0F0"/>
              </a:solidFill>
              <a:ln w="19050">
                <a:solidFill>
                  <a:schemeClr val="lt1"/>
                </a:solidFill>
              </a:ln>
              <a:effectLst/>
            </c:spPr>
            <c:extLst>
              <c:ext xmlns:c16="http://schemas.microsoft.com/office/drawing/2014/chart" uri="{C3380CC4-5D6E-409C-BE32-E72D297353CC}">
                <c16:uniqueId val="{00000001-ACD3-4B2E-ABF6-4C56DC1F18A6}"/>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ACD3-4B2E-ABF6-4C56DC1F18A6}"/>
              </c:ext>
            </c:extLst>
          </c:dPt>
          <c:dPt>
            <c:idx val="2"/>
            <c:bubble3D val="0"/>
            <c:spPr>
              <a:solidFill>
                <a:srgbClr val="FFC000"/>
              </a:solidFill>
              <a:ln w="19050">
                <a:solidFill>
                  <a:schemeClr val="lt1"/>
                </a:solidFill>
              </a:ln>
              <a:effectLst/>
            </c:spPr>
            <c:extLst>
              <c:ext xmlns:c16="http://schemas.microsoft.com/office/drawing/2014/chart" uri="{C3380CC4-5D6E-409C-BE32-E72D297353CC}">
                <c16:uniqueId val="{00000005-ACD3-4B2E-ABF6-4C56DC1F18A6}"/>
              </c:ext>
            </c:extLst>
          </c:dPt>
          <c:dPt>
            <c:idx val="3"/>
            <c:bubble3D val="0"/>
            <c:spPr>
              <a:solidFill>
                <a:srgbClr val="80746E"/>
              </a:solidFill>
              <a:ln w="19050">
                <a:solidFill>
                  <a:schemeClr val="lt1"/>
                </a:solidFill>
              </a:ln>
              <a:effectLst/>
            </c:spPr>
            <c:extLst>
              <c:ext xmlns:c16="http://schemas.microsoft.com/office/drawing/2014/chart" uri="{C3380CC4-5D6E-409C-BE32-E72D297353CC}">
                <c16:uniqueId val="{00000007-ACD3-4B2E-ABF6-4C56DC1F18A6}"/>
              </c:ext>
            </c:extLst>
          </c:dPt>
          <c:dLbls>
            <c:dLbl>
              <c:idx val="0"/>
              <c:dLblPos val="outEnd"/>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CD3-4B2E-ABF6-4C56DC1F18A6}"/>
                </c:ext>
              </c:extLst>
            </c:dLbl>
            <c:dLbl>
              <c:idx val="1"/>
              <c:dLblPos val="outEnd"/>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CD3-4B2E-ABF6-4C56DC1F18A6}"/>
                </c:ext>
              </c:extLst>
            </c:dLbl>
            <c:dLbl>
              <c:idx val="2"/>
              <c:dLblPos val="outEnd"/>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CD3-4B2E-ABF6-4C56DC1F18A6}"/>
                </c:ext>
              </c:extLst>
            </c:dLbl>
            <c:dLbl>
              <c:idx val="3"/>
              <c:dLblPos val="outEnd"/>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CD3-4B2E-ABF6-4C56DC1F18A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Sheet1!$G$7:$J$7</c:f>
              <c:strCache>
                <c:ptCount val="4"/>
                <c:pt idx="0">
                  <c:v>In High Prairie or Swan Hills</c:v>
                </c:pt>
                <c:pt idx="1">
                  <c:v>In a Hamlet or Locality</c:v>
                </c:pt>
                <c:pt idx="2">
                  <c:v>In a Rural Area, Not in a Community</c:v>
                </c:pt>
                <c:pt idx="3">
                  <c:v>In a Metis Settlement or Reserve</c:v>
                </c:pt>
              </c:strCache>
            </c:strRef>
          </c:cat>
          <c:val>
            <c:numRef>
              <c:f>Sheet1!$G$8:$J$8</c:f>
              <c:numCache>
                <c:formatCode>General</c:formatCode>
                <c:ptCount val="4"/>
                <c:pt idx="0">
                  <c:v>11</c:v>
                </c:pt>
                <c:pt idx="1">
                  <c:v>1</c:v>
                </c:pt>
                <c:pt idx="2">
                  <c:v>5</c:v>
                </c:pt>
                <c:pt idx="3">
                  <c:v>2</c:v>
                </c:pt>
              </c:numCache>
            </c:numRef>
          </c:val>
          <c:extLst>
            <c:ext xmlns:c16="http://schemas.microsoft.com/office/drawing/2014/chart" uri="{C3380CC4-5D6E-409C-BE32-E72D297353CC}">
              <c16:uniqueId val="{00000008-ACD3-4B2E-ABF6-4C56DC1F18A6}"/>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2149589062701447"/>
          <c:y val="0.33551150095119275"/>
          <c:w val="0.27569083586121834"/>
          <c:h val="0.5149661094033392"/>
        </c:manualLayout>
      </c:layout>
      <c:overlay val="0"/>
      <c:spPr>
        <a:noFill/>
        <a:ln>
          <a:noFill/>
        </a:ln>
        <a:effectLst/>
      </c:spPr>
      <c:txPr>
        <a:bodyPr rot="0" spcFirstLastPara="1" vertOverflow="ellipsis" vert="horz" wrap="square" anchor="ctr" anchorCtr="1"/>
        <a:lstStyle/>
        <a:p>
          <a:pPr algn="just">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tx1"/>
                </a:solidFill>
                <a:latin typeface="Calibri" panose="020F0502020204030204" pitchFamily="34" charset="0"/>
                <a:cs typeface="Calibri" panose="020F0502020204030204" pitchFamily="34" charset="0"/>
              </a:defRPr>
            </a:pPr>
            <a:r>
              <a:rPr lang="en-CA" sz="1400" dirty="0">
                <a:solidFill>
                  <a:schemeClr val="tx1"/>
                </a:solidFill>
                <a:latin typeface="Calibri" panose="020F0502020204030204" pitchFamily="34" charset="0"/>
                <a:cs typeface="Calibri" panose="020F0502020204030204" pitchFamily="34" charset="0"/>
              </a:rPr>
              <a:t>Ownership</a:t>
            </a:r>
          </a:p>
        </c:rich>
      </c:tx>
      <c:layout>
        <c:manualLayout>
          <c:xMode val="edge"/>
          <c:yMode val="edge"/>
          <c:x val="0.37591864089639998"/>
          <c:y val="8.6787858355837105E-2"/>
        </c:manualLayout>
      </c:layout>
      <c:overlay val="0"/>
      <c:spPr>
        <a:noFill/>
      </c:spPr>
    </c:title>
    <c:autoTitleDeleted val="0"/>
    <c:plotArea>
      <c:layout/>
      <c:pieChart>
        <c:varyColors val="1"/>
        <c:ser>
          <c:idx val="0"/>
          <c:order val="0"/>
          <c:spPr>
            <a:ln>
              <a:noFill/>
            </a:ln>
          </c:spPr>
          <c:dPt>
            <c:idx val="0"/>
            <c:bubble3D val="0"/>
            <c:spPr>
              <a:solidFill>
                <a:srgbClr val="00B0F0"/>
              </a:solidFill>
              <a:ln w="19050">
                <a:noFill/>
              </a:ln>
              <a:effectLst/>
            </c:spPr>
            <c:extLst>
              <c:ext xmlns:c16="http://schemas.microsoft.com/office/drawing/2014/chart" uri="{C3380CC4-5D6E-409C-BE32-E72D297353CC}">
                <c16:uniqueId val="{00000001-43BD-4026-8993-9895F9117157}"/>
              </c:ext>
            </c:extLst>
          </c:dPt>
          <c:dPt>
            <c:idx val="1"/>
            <c:bubble3D val="0"/>
            <c:spPr>
              <a:solidFill>
                <a:srgbClr val="00B050"/>
              </a:solidFill>
              <a:ln w="19050">
                <a:noFill/>
              </a:ln>
              <a:effectLst/>
            </c:spPr>
            <c:extLst>
              <c:ext xmlns:c16="http://schemas.microsoft.com/office/drawing/2014/chart" uri="{C3380CC4-5D6E-409C-BE32-E72D297353CC}">
                <c16:uniqueId val="{00000003-43BD-4026-8993-9895F9117157}"/>
              </c:ext>
            </c:extLst>
          </c:dPt>
          <c:dPt>
            <c:idx val="2"/>
            <c:bubble3D val="0"/>
            <c:spPr>
              <a:solidFill>
                <a:srgbClr val="FFC000"/>
              </a:solidFill>
              <a:ln w="19050">
                <a:noFill/>
              </a:ln>
              <a:effectLst/>
            </c:spPr>
            <c:extLst>
              <c:ext xmlns:c16="http://schemas.microsoft.com/office/drawing/2014/chart" uri="{C3380CC4-5D6E-409C-BE32-E72D297353CC}">
                <c16:uniqueId val="{00000005-43BD-4026-8993-9895F9117157}"/>
              </c:ext>
            </c:extLst>
          </c:dPt>
          <c:dPt>
            <c:idx val="3"/>
            <c:bubble3D val="0"/>
            <c:spPr>
              <a:solidFill>
                <a:schemeClr val="accent4"/>
              </a:solidFill>
              <a:ln w="19050">
                <a:noFill/>
              </a:ln>
              <a:effectLst/>
            </c:spPr>
            <c:extLst>
              <c:ext xmlns:c16="http://schemas.microsoft.com/office/drawing/2014/chart" uri="{C3380CC4-5D6E-409C-BE32-E72D297353CC}">
                <c16:uniqueId val="{00000007-43BD-4026-8993-9895F9117157}"/>
              </c:ext>
            </c:extLst>
          </c:dPt>
          <c:dLbls>
            <c:dLbl>
              <c:idx val="0"/>
              <c:spPr/>
              <c:txPr>
                <a:bodyPr/>
                <a:lstStyle/>
                <a:p>
                  <a:pPr>
                    <a:defRPr sz="1000" b="0">
                      <a:solidFill>
                        <a:schemeClr val="tx1"/>
                      </a:solidFill>
                      <a:latin typeface="Calibri" panose="020F0502020204030204" pitchFamily="34" charset="0"/>
                      <a:cs typeface="Calibri" panose="020F0502020204030204" pitchFamily="34" charset="0"/>
                    </a:defRPr>
                  </a:pPr>
                  <a:endParaRPr lang="en-US"/>
                </a:p>
              </c:txPr>
              <c:dLblPos val="in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3BD-4026-8993-9895F9117157}"/>
                </c:ext>
              </c:extLst>
            </c:dLbl>
            <c:dLbl>
              <c:idx val="1"/>
              <c:spPr/>
              <c:txPr>
                <a:bodyPr/>
                <a:lstStyle/>
                <a:p>
                  <a:pPr>
                    <a:defRPr sz="1000" b="0">
                      <a:solidFill>
                        <a:schemeClr val="tx1"/>
                      </a:solidFill>
                      <a:latin typeface="Calibri" panose="020F0502020204030204" pitchFamily="34" charset="0"/>
                      <a:cs typeface="Calibri" panose="020F0502020204030204" pitchFamily="34" charset="0"/>
                    </a:defRPr>
                  </a:pPr>
                  <a:endParaRPr lang="en-US"/>
                </a:p>
              </c:txPr>
              <c:dLblPos val="in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3BD-4026-8993-9895F9117157}"/>
                </c:ext>
              </c:extLst>
            </c:dLbl>
            <c:dLbl>
              <c:idx val="2"/>
              <c:spPr/>
              <c:txPr>
                <a:bodyPr/>
                <a:lstStyle/>
                <a:p>
                  <a:pPr>
                    <a:defRPr sz="1000" b="0">
                      <a:solidFill>
                        <a:schemeClr val="tx1"/>
                      </a:solidFill>
                      <a:latin typeface="Calibri" panose="020F0502020204030204" pitchFamily="34" charset="0"/>
                      <a:cs typeface="Calibri" panose="020F0502020204030204" pitchFamily="34" charset="0"/>
                    </a:defRPr>
                  </a:pPr>
                  <a:endParaRPr lang="en-US"/>
                </a:p>
              </c:txPr>
              <c:dLblPos val="inEnd"/>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3BD-4026-8993-9895F9117157}"/>
                </c:ext>
              </c:extLst>
            </c:dLbl>
            <c:spPr>
              <a:noFill/>
              <a:ln>
                <a:noFill/>
              </a:ln>
              <a:effectLst/>
            </c:spPr>
            <c:txPr>
              <a:bodyPr/>
              <a:lstStyle/>
              <a:p>
                <a:pPr>
                  <a:defRPr sz="1000" b="0">
                    <a:solidFill>
                      <a:schemeClr val="tx1"/>
                    </a:solidFill>
                    <a:latin typeface="Calibri" panose="020F0502020204030204" pitchFamily="34" charset="0"/>
                    <a:cs typeface="Calibri" panose="020F0502020204030204" pitchFamily="34" charset="0"/>
                  </a:defRPr>
                </a:pPr>
                <a:endParaRPr lang="en-US"/>
              </a:p>
            </c:txPr>
            <c:dLblPos val="in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Sheet1!$A$1:$A$3</c:f>
              <c:strCache>
                <c:ptCount val="3"/>
                <c:pt idx="0">
                  <c:v>Locally Owned with Employees</c:v>
                </c:pt>
                <c:pt idx="1">
                  <c:v>Sole Proprietor</c:v>
                </c:pt>
                <c:pt idx="2">
                  <c:v>Externally Owned with Employees</c:v>
                </c:pt>
              </c:strCache>
            </c:strRef>
          </c:cat>
          <c:val>
            <c:numRef>
              <c:f>Sheet1!$B$1:$B$3</c:f>
              <c:numCache>
                <c:formatCode>0%</c:formatCode>
                <c:ptCount val="3"/>
                <c:pt idx="0">
                  <c:v>0.57999999999999996</c:v>
                </c:pt>
                <c:pt idx="1">
                  <c:v>0.26</c:v>
                </c:pt>
                <c:pt idx="2">
                  <c:v>0.16</c:v>
                </c:pt>
              </c:numCache>
            </c:numRef>
          </c:val>
          <c:extLst>
            <c:ext xmlns:c16="http://schemas.microsoft.com/office/drawing/2014/chart" uri="{C3380CC4-5D6E-409C-BE32-E72D297353CC}">
              <c16:uniqueId val="{00000008-43BD-4026-8993-9895F9117157}"/>
            </c:ext>
          </c:extLst>
        </c:ser>
        <c:dLbls>
          <c:showLegendKey val="0"/>
          <c:showVal val="0"/>
          <c:showCatName val="0"/>
          <c:showSerName val="0"/>
          <c:showPercent val="1"/>
          <c:showBubbleSize val="0"/>
          <c:showLeaderLines val="1"/>
        </c:dLbls>
        <c:firstSliceAng val="360"/>
      </c:pieChart>
      <c:spPr>
        <a:noFill/>
        <a:ln>
          <a:noFill/>
        </a:ln>
        <a:effectLst/>
      </c:spPr>
    </c:plotArea>
    <c:legend>
      <c:legendPos val="r"/>
      <c:layout>
        <c:manualLayout>
          <c:xMode val="edge"/>
          <c:yMode val="edge"/>
          <c:x val="0.52771747739968899"/>
          <c:y val="0.38430779829066702"/>
          <c:w val="0.47228252260031101"/>
          <c:h val="0.31531273367385698"/>
        </c:manualLayout>
      </c:layout>
      <c:overlay val="0"/>
      <c:txPr>
        <a:bodyPr/>
        <a:lstStyle/>
        <a:p>
          <a:pPr>
            <a:defRPr sz="800" b="0">
              <a:latin typeface="Calibri" panose="020F0502020204030204" pitchFamily="34" charset="0"/>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600" b="1">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tx1"/>
                </a:solidFill>
                <a:latin typeface="Calibri" panose="020F0502020204030204" pitchFamily="34" charset="0"/>
                <a:cs typeface="Calibri" panose="020F0502020204030204" pitchFamily="34" charset="0"/>
              </a:defRPr>
            </a:pPr>
            <a:r>
              <a:rPr lang="en-CA" sz="1400" dirty="0">
                <a:solidFill>
                  <a:schemeClr val="tx1"/>
                </a:solidFill>
                <a:latin typeface="Calibri" panose="020F0502020204030204" pitchFamily="34" charset="0"/>
                <a:cs typeface="Calibri" panose="020F0502020204030204" pitchFamily="34" charset="0"/>
              </a:rPr>
              <a:t>Number of Employees</a:t>
            </a:r>
          </a:p>
        </c:rich>
      </c:tx>
      <c:layout>
        <c:manualLayout>
          <c:xMode val="edge"/>
          <c:yMode val="edge"/>
          <c:x val="0.24162350375286901"/>
          <c:y val="2.84893114747497E-3"/>
        </c:manualLayout>
      </c:layout>
      <c:overlay val="0"/>
    </c:title>
    <c:autoTitleDeleted val="0"/>
    <c:plotArea>
      <c:layout>
        <c:manualLayout>
          <c:layoutTarget val="inner"/>
          <c:xMode val="edge"/>
          <c:yMode val="edge"/>
          <c:x val="3.7149621496680302E-2"/>
          <c:y val="5.2763390507701499E-2"/>
          <c:w val="0.92570075700663901"/>
          <c:h val="0.67658255776300202"/>
        </c:manualLayout>
      </c:layout>
      <c:barChart>
        <c:barDir val="col"/>
        <c:grouping val="clustered"/>
        <c:varyColors val="0"/>
        <c:ser>
          <c:idx val="0"/>
          <c:order val="0"/>
          <c:tx>
            <c:strRef>
              <c:f>Sheet1!$B$4</c:f>
              <c:strCache>
                <c:ptCount val="1"/>
                <c:pt idx="0">
                  <c:v>Full-Time</c:v>
                </c:pt>
              </c:strCache>
            </c:strRef>
          </c:tx>
          <c:spPr>
            <a:solidFill>
              <a:srgbClr val="00B0F0"/>
            </a:solidFill>
          </c:spPr>
          <c:invertIfNegative val="0"/>
          <c:dPt>
            <c:idx val="0"/>
            <c:invertIfNegative val="0"/>
            <c:bubble3D val="0"/>
            <c:extLst>
              <c:ext xmlns:c16="http://schemas.microsoft.com/office/drawing/2014/chart" uri="{C3380CC4-5D6E-409C-BE32-E72D297353CC}">
                <c16:uniqueId val="{00000000-BC02-4AD5-81A6-7E88EBE9491B}"/>
              </c:ext>
            </c:extLst>
          </c:dPt>
          <c:dPt>
            <c:idx val="1"/>
            <c:invertIfNegative val="0"/>
            <c:bubble3D val="0"/>
            <c:extLst>
              <c:ext xmlns:c16="http://schemas.microsoft.com/office/drawing/2014/chart" uri="{C3380CC4-5D6E-409C-BE32-E72D297353CC}">
                <c16:uniqueId val="{00000001-BC02-4AD5-81A6-7E88EBE9491B}"/>
              </c:ext>
            </c:extLst>
          </c:dPt>
          <c:dPt>
            <c:idx val="2"/>
            <c:invertIfNegative val="0"/>
            <c:bubble3D val="0"/>
            <c:extLst>
              <c:ext xmlns:c16="http://schemas.microsoft.com/office/drawing/2014/chart" uri="{C3380CC4-5D6E-409C-BE32-E72D297353CC}">
                <c16:uniqueId val="{00000002-BC02-4AD5-81A6-7E88EBE9491B}"/>
              </c:ext>
            </c:extLst>
          </c:dPt>
          <c:dPt>
            <c:idx val="3"/>
            <c:invertIfNegative val="0"/>
            <c:bubble3D val="0"/>
            <c:extLst>
              <c:ext xmlns:c16="http://schemas.microsoft.com/office/drawing/2014/chart" uri="{C3380CC4-5D6E-409C-BE32-E72D297353CC}">
                <c16:uniqueId val="{00000003-BC02-4AD5-81A6-7E88EBE9491B}"/>
              </c:ext>
            </c:extLst>
          </c:dPt>
          <c:dLbls>
            <c:spPr>
              <a:noFill/>
              <a:ln>
                <a:noFill/>
              </a:ln>
              <a:effectLst/>
            </c:spPr>
            <c:txPr>
              <a:bodyPr rot="0" vert="horz"/>
              <a:lstStyle/>
              <a:p>
                <a:pPr>
                  <a:defRPr sz="1000" b="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Sheet1!$A$6:$A$10</c:f>
              <c:strCache>
                <c:ptCount val="5"/>
                <c:pt idx="0">
                  <c:v>None</c:v>
                </c:pt>
                <c:pt idx="1">
                  <c:v>1 to 5</c:v>
                </c:pt>
                <c:pt idx="2">
                  <c:v>6 to 10</c:v>
                </c:pt>
                <c:pt idx="3">
                  <c:v>11 to 20</c:v>
                </c:pt>
                <c:pt idx="4">
                  <c:v>21 to 50</c:v>
                </c:pt>
              </c:strCache>
            </c:strRef>
          </c:cat>
          <c:val>
            <c:numRef>
              <c:f>Sheet1!$B$6:$B$10</c:f>
              <c:numCache>
                <c:formatCode>0%</c:formatCode>
                <c:ptCount val="5"/>
                <c:pt idx="0">
                  <c:v>0.05</c:v>
                </c:pt>
                <c:pt idx="1">
                  <c:v>0.53</c:v>
                </c:pt>
                <c:pt idx="2">
                  <c:v>0.27</c:v>
                </c:pt>
                <c:pt idx="3">
                  <c:v>0.09</c:v>
                </c:pt>
                <c:pt idx="4">
                  <c:v>7.0000000000000007E-2</c:v>
                </c:pt>
              </c:numCache>
            </c:numRef>
          </c:val>
          <c:extLst>
            <c:ext xmlns:c16="http://schemas.microsoft.com/office/drawing/2014/chart" uri="{C3380CC4-5D6E-409C-BE32-E72D297353CC}">
              <c16:uniqueId val="{00000004-BC02-4AD5-81A6-7E88EBE9491B}"/>
            </c:ext>
          </c:extLst>
        </c:ser>
        <c:ser>
          <c:idx val="1"/>
          <c:order val="1"/>
          <c:tx>
            <c:strRef>
              <c:f>Sheet1!$C$4</c:f>
              <c:strCache>
                <c:ptCount val="1"/>
                <c:pt idx="0">
                  <c:v>Part-Time</c:v>
                </c:pt>
              </c:strCache>
            </c:strRef>
          </c:tx>
          <c:spPr>
            <a:solidFill>
              <a:srgbClr val="00B050"/>
            </a:solidFill>
          </c:spPr>
          <c:invertIfNegative val="0"/>
          <c:dLbls>
            <c:spPr>
              <a:noFill/>
              <a:ln>
                <a:noFill/>
              </a:ln>
              <a:effectLst/>
            </c:spPr>
            <c:txPr>
              <a:bodyPr/>
              <a:lstStyle/>
              <a:p>
                <a:pPr>
                  <a:defRPr sz="10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Sheet1!$A$6:$A$10</c:f>
              <c:strCache>
                <c:ptCount val="5"/>
                <c:pt idx="0">
                  <c:v>None</c:v>
                </c:pt>
                <c:pt idx="1">
                  <c:v>1 to 5</c:v>
                </c:pt>
                <c:pt idx="2">
                  <c:v>6 to 10</c:v>
                </c:pt>
                <c:pt idx="3">
                  <c:v>11 to 20</c:v>
                </c:pt>
                <c:pt idx="4">
                  <c:v>21 to 50</c:v>
                </c:pt>
              </c:strCache>
            </c:strRef>
          </c:cat>
          <c:val>
            <c:numRef>
              <c:f>Sheet1!$C$6:$C$10</c:f>
              <c:numCache>
                <c:formatCode>0%</c:formatCode>
                <c:ptCount val="5"/>
                <c:pt idx="0">
                  <c:v>0.25</c:v>
                </c:pt>
                <c:pt idx="1">
                  <c:v>0.66</c:v>
                </c:pt>
                <c:pt idx="2">
                  <c:v>0.09</c:v>
                </c:pt>
                <c:pt idx="3">
                  <c:v>0</c:v>
                </c:pt>
                <c:pt idx="4">
                  <c:v>0</c:v>
                </c:pt>
              </c:numCache>
            </c:numRef>
          </c:val>
          <c:extLst>
            <c:ext xmlns:c16="http://schemas.microsoft.com/office/drawing/2014/chart" uri="{C3380CC4-5D6E-409C-BE32-E72D297353CC}">
              <c16:uniqueId val="{00000005-BC02-4AD5-81A6-7E88EBE9491B}"/>
            </c:ext>
          </c:extLst>
        </c:ser>
        <c:dLbls>
          <c:showLegendKey val="0"/>
          <c:showVal val="0"/>
          <c:showCatName val="0"/>
          <c:showSerName val="0"/>
          <c:showPercent val="0"/>
          <c:showBubbleSize val="0"/>
        </c:dLbls>
        <c:gapWidth val="100"/>
        <c:axId val="-2095955720"/>
        <c:axId val="-2095952616"/>
      </c:barChart>
      <c:catAx>
        <c:axId val="-2095955720"/>
        <c:scaling>
          <c:orientation val="minMax"/>
        </c:scaling>
        <c:delete val="0"/>
        <c:axPos val="b"/>
        <c:numFmt formatCode="General" sourceLinked="0"/>
        <c:majorTickMark val="out"/>
        <c:minorTickMark val="none"/>
        <c:tickLblPos val="nextTo"/>
        <c:txPr>
          <a:bodyPr/>
          <a:lstStyle/>
          <a:p>
            <a:pPr>
              <a:defRPr sz="1000" b="0">
                <a:latin typeface="Calibri" panose="020F0502020204030204" pitchFamily="34" charset="0"/>
                <a:cs typeface="Calibri" panose="020F0502020204030204" pitchFamily="34" charset="0"/>
              </a:defRPr>
            </a:pPr>
            <a:endParaRPr lang="en-US"/>
          </a:p>
        </c:txPr>
        <c:crossAx val="-2095952616"/>
        <c:crosses val="autoZero"/>
        <c:auto val="1"/>
        <c:lblAlgn val="ctr"/>
        <c:lblOffset val="100"/>
        <c:noMultiLvlLbl val="0"/>
      </c:catAx>
      <c:valAx>
        <c:axId val="-2095952616"/>
        <c:scaling>
          <c:orientation val="minMax"/>
        </c:scaling>
        <c:delete val="1"/>
        <c:axPos val="l"/>
        <c:numFmt formatCode="0%" sourceLinked="1"/>
        <c:majorTickMark val="out"/>
        <c:minorTickMark val="none"/>
        <c:tickLblPos val="nextTo"/>
        <c:crossAx val="-2095955720"/>
        <c:crosses val="autoZero"/>
        <c:crossBetween val="between"/>
      </c:valAx>
    </c:plotArea>
    <c:legend>
      <c:legendPos val="r"/>
      <c:layout>
        <c:manualLayout>
          <c:xMode val="edge"/>
          <c:yMode val="edge"/>
          <c:x val="0.79447469468538201"/>
          <c:y val="0.21146966033738601"/>
          <c:w val="0.152854193553699"/>
          <c:h val="0.22256225954802999"/>
        </c:manualLayout>
      </c:layout>
      <c:overlay val="0"/>
      <c:txPr>
        <a:bodyPr/>
        <a:lstStyle/>
        <a:p>
          <a:pPr>
            <a:defRPr sz="800">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tx1"/>
                </a:solidFill>
                <a:latin typeface="Calibri" panose="020F0502020204030204" pitchFamily="34" charset="0"/>
                <a:cs typeface="Calibri" panose="020F0502020204030204" pitchFamily="34" charset="0"/>
              </a:defRPr>
            </a:pPr>
            <a:r>
              <a:rPr lang="en-CA" sz="1400" dirty="0">
                <a:solidFill>
                  <a:schemeClr val="tx1"/>
                </a:solidFill>
                <a:latin typeface="Calibri" panose="020F0502020204030204" pitchFamily="34" charset="0"/>
                <a:cs typeface="Calibri" panose="020F0502020204030204" pitchFamily="34" charset="0"/>
              </a:rPr>
              <a:t>Years Operating in</a:t>
            </a:r>
            <a:r>
              <a:rPr lang="en-CA" sz="1400" baseline="0" dirty="0">
                <a:solidFill>
                  <a:schemeClr val="tx1"/>
                </a:solidFill>
                <a:latin typeface="Calibri" panose="020F0502020204030204" pitchFamily="34" charset="0"/>
                <a:cs typeface="Calibri" panose="020F0502020204030204" pitchFamily="34" charset="0"/>
              </a:rPr>
              <a:t> the Area</a:t>
            </a:r>
            <a:r>
              <a:rPr lang="en-CA" sz="1400" dirty="0">
                <a:solidFill>
                  <a:schemeClr val="tx1"/>
                </a:solidFill>
                <a:latin typeface="Calibri" panose="020F0502020204030204" pitchFamily="34" charset="0"/>
                <a:cs typeface="Calibri" panose="020F0502020204030204" pitchFamily="34" charset="0"/>
              </a:rPr>
              <a:t> </a:t>
            </a:r>
          </a:p>
        </c:rich>
      </c:tx>
      <c:layout>
        <c:manualLayout>
          <c:xMode val="edge"/>
          <c:yMode val="edge"/>
          <c:x val="0.19119981848919201"/>
          <c:y val="4.3744084372490097E-2"/>
        </c:manualLayout>
      </c:layout>
      <c:overlay val="0"/>
    </c:title>
    <c:autoTitleDeleted val="0"/>
    <c:plotArea>
      <c:layout>
        <c:manualLayout>
          <c:layoutTarget val="inner"/>
          <c:xMode val="edge"/>
          <c:yMode val="edge"/>
          <c:x val="3.7149621496680302E-2"/>
          <c:y val="0.10134885954143499"/>
          <c:w val="0.92570075700663901"/>
          <c:h val="0.67282507492898502"/>
        </c:manualLayout>
      </c:layout>
      <c:barChart>
        <c:barDir val="col"/>
        <c:grouping val="clustered"/>
        <c:varyColors val="0"/>
        <c:ser>
          <c:idx val="0"/>
          <c:order val="0"/>
          <c:spPr>
            <a:solidFill>
              <a:srgbClr val="00B050"/>
            </a:solidFill>
          </c:spPr>
          <c:invertIfNegative val="0"/>
          <c:dPt>
            <c:idx val="0"/>
            <c:invertIfNegative val="0"/>
            <c:bubble3D val="0"/>
            <c:extLst>
              <c:ext xmlns:c16="http://schemas.microsoft.com/office/drawing/2014/chart" uri="{C3380CC4-5D6E-409C-BE32-E72D297353CC}">
                <c16:uniqueId val="{00000000-3082-4CB5-B525-15816E7DFF7C}"/>
              </c:ext>
            </c:extLst>
          </c:dPt>
          <c:dPt>
            <c:idx val="1"/>
            <c:invertIfNegative val="0"/>
            <c:bubble3D val="0"/>
            <c:extLst>
              <c:ext xmlns:c16="http://schemas.microsoft.com/office/drawing/2014/chart" uri="{C3380CC4-5D6E-409C-BE32-E72D297353CC}">
                <c16:uniqueId val="{00000001-3082-4CB5-B525-15816E7DFF7C}"/>
              </c:ext>
            </c:extLst>
          </c:dPt>
          <c:dPt>
            <c:idx val="2"/>
            <c:invertIfNegative val="0"/>
            <c:bubble3D val="0"/>
            <c:extLst>
              <c:ext xmlns:c16="http://schemas.microsoft.com/office/drawing/2014/chart" uri="{C3380CC4-5D6E-409C-BE32-E72D297353CC}">
                <c16:uniqueId val="{00000002-3082-4CB5-B525-15816E7DFF7C}"/>
              </c:ext>
            </c:extLst>
          </c:dPt>
          <c:dPt>
            <c:idx val="3"/>
            <c:invertIfNegative val="0"/>
            <c:bubble3D val="0"/>
            <c:extLst>
              <c:ext xmlns:c16="http://schemas.microsoft.com/office/drawing/2014/chart" uri="{C3380CC4-5D6E-409C-BE32-E72D297353CC}">
                <c16:uniqueId val="{00000003-3082-4CB5-B525-15816E7DFF7C}"/>
              </c:ext>
            </c:extLst>
          </c:dPt>
          <c:dLbls>
            <c:spPr>
              <a:noFill/>
              <a:ln>
                <a:noFill/>
              </a:ln>
              <a:effectLst/>
            </c:spPr>
            <c:txPr>
              <a:bodyPr rot="0" vert="horz"/>
              <a:lstStyle/>
              <a:p>
                <a:pPr>
                  <a:defRPr sz="1000" b="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Sheet1!$A$5:$A$8</c:f>
              <c:strCache>
                <c:ptCount val="4"/>
                <c:pt idx="0">
                  <c:v>&lt; 1 Year</c:v>
                </c:pt>
                <c:pt idx="1">
                  <c:v>1 - 5 Years</c:v>
                </c:pt>
                <c:pt idx="2">
                  <c:v>6 - 10 Years</c:v>
                </c:pt>
                <c:pt idx="3">
                  <c:v>10 Years +</c:v>
                </c:pt>
              </c:strCache>
            </c:strRef>
          </c:cat>
          <c:val>
            <c:numRef>
              <c:f>Sheet1!$B$5:$B$8</c:f>
              <c:numCache>
                <c:formatCode>0%</c:formatCode>
                <c:ptCount val="4"/>
                <c:pt idx="0">
                  <c:v>0.03</c:v>
                </c:pt>
                <c:pt idx="1">
                  <c:v>0.11</c:v>
                </c:pt>
                <c:pt idx="2">
                  <c:v>0.19</c:v>
                </c:pt>
                <c:pt idx="3">
                  <c:v>0.67</c:v>
                </c:pt>
              </c:numCache>
            </c:numRef>
          </c:val>
          <c:extLst>
            <c:ext xmlns:c16="http://schemas.microsoft.com/office/drawing/2014/chart" uri="{C3380CC4-5D6E-409C-BE32-E72D297353CC}">
              <c16:uniqueId val="{00000004-3082-4CB5-B525-15816E7DFF7C}"/>
            </c:ext>
          </c:extLst>
        </c:ser>
        <c:dLbls>
          <c:showLegendKey val="0"/>
          <c:showVal val="0"/>
          <c:showCatName val="0"/>
          <c:showSerName val="0"/>
          <c:showPercent val="0"/>
          <c:showBubbleSize val="0"/>
        </c:dLbls>
        <c:gapWidth val="100"/>
        <c:axId val="-2131105672"/>
        <c:axId val="-2131138952"/>
      </c:barChart>
      <c:catAx>
        <c:axId val="-2131105672"/>
        <c:scaling>
          <c:orientation val="minMax"/>
        </c:scaling>
        <c:delete val="0"/>
        <c:axPos val="b"/>
        <c:numFmt formatCode="General" sourceLinked="0"/>
        <c:majorTickMark val="out"/>
        <c:minorTickMark val="none"/>
        <c:tickLblPos val="nextTo"/>
        <c:txPr>
          <a:bodyPr/>
          <a:lstStyle/>
          <a:p>
            <a:pPr>
              <a:defRPr sz="1000" b="0">
                <a:latin typeface="Calibri" panose="020F0502020204030204" pitchFamily="34" charset="0"/>
                <a:cs typeface="Calibri" panose="020F0502020204030204" pitchFamily="34" charset="0"/>
              </a:defRPr>
            </a:pPr>
            <a:endParaRPr lang="en-US"/>
          </a:p>
        </c:txPr>
        <c:crossAx val="-2131138952"/>
        <c:crosses val="autoZero"/>
        <c:auto val="1"/>
        <c:lblAlgn val="ctr"/>
        <c:lblOffset val="100"/>
        <c:noMultiLvlLbl val="0"/>
      </c:catAx>
      <c:valAx>
        <c:axId val="-2131138952"/>
        <c:scaling>
          <c:orientation val="minMax"/>
        </c:scaling>
        <c:delete val="1"/>
        <c:axPos val="l"/>
        <c:numFmt formatCode="0%" sourceLinked="1"/>
        <c:majorTickMark val="out"/>
        <c:minorTickMark val="none"/>
        <c:tickLblPos val="nextTo"/>
        <c:crossAx val="-21311056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tx1"/>
                </a:solidFill>
                <a:latin typeface="Calibri" panose="020F0502020204030204" pitchFamily="34" charset="0"/>
                <a:cs typeface="Calibri" panose="020F0502020204030204" pitchFamily="34" charset="0"/>
              </a:defRPr>
            </a:pPr>
            <a:r>
              <a:rPr lang="en-CA" sz="1400" dirty="0">
                <a:solidFill>
                  <a:schemeClr val="tx1"/>
                </a:solidFill>
                <a:latin typeface="Calibri" panose="020F0502020204030204" pitchFamily="34" charset="0"/>
                <a:cs typeface="Calibri" panose="020F0502020204030204" pitchFamily="34" charset="0"/>
              </a:rPr>
              <a:t>Own vs Rent Property</a:t>
            </a:r>
          </a:p>
        </c:rich>
      </c:tx>
      <c:overlay val="0"/>
    </c:title>
    <c:autoTitleDeleted val="0"/>
    <c:plotArea>
      <c:layout/>
      <c:doughnutChart>
        <c:varyColors val="1"/>
        <c:ser>
          <c:idx val="0"/>
          <c:order val="0"/>
          <c:dPt>
            <c:idx val="0"/>
            <c:bubble3D val="0"/>
            <c:explosion val="10"/>
            <c:spPr>
              <a:solidFill>
                <a:srgbClr val="00B0F0"/>
              </a:solidFill>
            </c:spPr>
            <c:extLst>
              <c:ext xmlns:c16="http://schemas.microsoft.com/office/drawing/2014/chart" uri="{C3380CC4-5D6E-409C-BE32-E72D297353CC}">
                <c16:uniqueId val="{00000001-49AE-465E-9479-80F2ED95F038}"/>
              </c:ext>
            </c:extLst>
          </c:dPt>
          <c:dPt>
            <c:idx val="1"/>
            <c:bubble3D val="0"/>
            <c:explosion val="2"/>
            <c:spPr>
              <a:solidFill>
                <a:srgbClr val="FFC000"/>
              </a:solidFill>
            </c:spPr>
            <c:extLst>
              <c:ext xmlns:c16="http://schemas.microsoft.com/office/drawing/2014/chart" uri="{C3380CC4-5D6E-409C-BE32-E72D297353CC}">
                <c16:uniqueId val="{00000002-49AE-465E-9479-80F2ED95F038}"/>
              </c:ext>
            </c:extLst>
          </c:dPt>
          <c:dPt>
            <c:idx val="2"/>
            <c:bubble3D val="0"/>
            <c:extLst>
              <c:ext xmlns:c16="http://schemas.microsoft.com/office/drawing/2014/chart" uri="{C3380CC4-5D6E-409C-BE32-E72D297353CC}">
                <c16:uniqueId val="{00000003-49AE-465E-9479-80F2ED95F038}"/>
              </c:ext>
            </c:extLst>
          </c:dPt>
          <c:dPt>
            <c:idx val="3"/>
            <c:bubble3D val="0"/>
            <c:extLst>
              <c:ext xmlns:c16="http://schemas.microsoft.com/office/drawing/2014/chart" uri="{C3380CC4-5D6E-409C-BE32-E72D297353CC}">
                <c16:uniqueId val="{00000004-49AE-465E-9479-80F2ED95F038}"/>
              </c:ext>
            </c:extLst>
          </c:dPt>
          <c:dLbls>
            <c:spPr>
              <a:noFill/>
              <a:ln>
                <a:noFill/>
              </a:ln>
              <a:effectLst/>
            </c:spPr>
            <c:txPr>
              <a:bodyPr rot="0" vert="horz"/>
              <a:lstStyle/>
              <a:p>
                <a:pPr>
                  <a:defRPr sz="1000" b="0">
                    <a:solidFill>
                      <a:schemeClr val="tx1"/>
                    </a:solidFill>
                    <a:latin typeface="Calibri" panose="020F0502020204030204" pitchFamily="34" charset="0"/>
                    <a:cs typeface="Calibri" panose="020F0502020204030204" pitchFamily="34" charset="0"/>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Sheet1!$A$1:$A$2</c:f>
              <c:strCache>
                <c:ptCount val="2"/>
                <c:pt idx="0">
                  <c:v>Own</c:v>
                </c:pt>
                <c:pt idx="1">
                  <c:v>Rent</c:v>
                </c:pt>
              </c:strCache>
            </c:strRef>
          </c:cat>
          <c:val>
            <c:numRef>
              <c:f>Sheet1!$B$1:$B$2</c:f>
              <c:numCache>
                <c:formatCode>0%</c:formatCode>
                <c:ptCount val="2"/>
                <c:pt idx="0">
                  <c:v>0.8</c:v>
                </c:pt>
                <c:pt idx="1">
                  <c:v>0.2</c:v>
                </c:pt>
              </c:numCache>
            </c:numRef>
          </c:val>
          <c:extLst>
            <c:ext xmlns:c16="http://schemas.microsoft.com/office/drawing/2014/chart" uri="{C3380CC4-5D6E-409C-BE32-E72D297353CC}">
              <c16:uniqueId val="{00000005-49AE-465E-9479-80F2ED95F038}"/>
            </c:ext>
          </c:extLst>
        </c:ser>
        <c:dLbls>
          <c:showLegendKey val="0"/>
          <c:showVal val="0"/>
          <c:showCatName val="0"/>
          <c:showSerName val="0"/>
          <c:showPercent val="1"/>
          <c:showBubbleSize val="0"/>
          <c:showLeaderLines val="1"/>
        </c:dLbls>
        <c:firstSliceAng val="120"/>
        <c:holeSize val="50"/>
      </c:doughnutChart>
    </c:plotArea>
    <c:legend>
      <c:legendPos val="l"/>
      <c:overlay val="0"/>
      <c:txPr>
        <a:bodyPr rot="0" vert="horz"/>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tx1"/>
                </a:solidFill>
                <a:latin typeface="Calibri" panose="020F0502020204030204" pitchFamily="34" charset="0"/>
                <a:cs typeface="Calibri" panose="020F0502020204030204" pitchFamily="34" charset="0"/>
              </a:defRPr>
            </a:pPr>
            <a:r>
              <a:rPr lang="en-CA" sz="1400" dirty="0">
                <a:solidFill>
                  <a:schemeClr val="tx1"/>
                </a:solidFill>
                <a:latin typeface="Calibri" panose="020F0502020204030204" pitchFamily="34" charset="0"/>
                <a:cs typeface="Calibri" panose="020F0502020204030204" pitchFamily="34" charset="0"/>
              </a:rPr>
              <a:t>Primary Target Market</a:t>
            </a:r>
          </a:p>
        </c:rich>
      </c:tx>
      <c:layout>
        <c:manualLayout>
          <c:xMode val="edge"/>
          <c:yMode val="edge"/>
          <c:x val="0.48770601491908799"/>
          <c:y val="1.8235262068796099E-2"/>
        </c:manualLayout>
      </c:layout>
      <c:overlay val="0"/>
      <c:spPr>
        <a:noFill/>
      </c:spPr>
    </c:title>
    <c:autoTitleDeleted val="0"/>
    <c:plotArea>
      <c:layout>
        <c:manualLayout>
          <c:layoutTarget val="inner"/>
          <c:xMode val="edge"/>
          <c:yMode val="edge"/>
          <c:x val="0.17380415279755601"/>
          <c:y val="0.167370851142702"/>
          <c:w val="0.34493410355780002"/>
          <c:h val="0.66982098580129101"/>
        </c:manualLayout>
      </c:layout>
      <c:pieChart>
        <c:varyColors val="1"/>
        <c:ser>
          <c:idx val="0"/>
          <c:order val="0"/>
          <c:spPr>
            <a:ln>
              <a:noFill/>
            </a:ln>
          </c:spPr>
          <c:dPt>
            <c:idx val="0"/>
            <c:bubble3D val="0"/>
            <c:explosion val="1"/>
            <c:spPr>
              <a:solidFill>
                <a:srgbClr val="00B0F0"/>
              </a:solidFill>
              <a:ln w="19050">
                <a:noFill/>
              </a:ln>
              <a:effectLst/>
            </c:spPr>
            <c:extLst>
              <c:ext xmlns:c16="http://schemas.microsoft.com/office/drawing/2014/chart" uri="{C3380CC4-5D6E-409C-BE32-E72D297353CC}">
                <c16:uniqueId val="{00000001-43BD-4026-8993-9895F9117157}"/>
              </c:ext>
            </c:extLst>
          </c:dPt>
          <c:dPt>
            <c:idx val="1"/>
            <c:bubble3D val="0"/>
            <c:spPr>
              <a:solidFill>
                <a:srgbClr val="00B050"/>
              </a:solidFill>
              <a:ln w="19050">
                <a:noFill/>
              </a:ln>
              <a:effectLst/>
            </c:spPr>
            <c:extLst>
              <c:ext xmlns:c16="http://schemas.microsoft.com/office/drawing/2014/chart" uri="{C3380CC4-5D6E-409C-BE32-E72D297353CC}">
                <c16:uniqueId val="{00000003-43BD-4026-8993-9895F9117157}"/>
              </c:ext>
            </c:extLst>
          </c:dPt>
          <c:dPt>
            <c:idx val="2"/>
            <c:bubble3D val="0"/>
            <c:spPr>
              <a:solidFill>
                <a:srgbClr val="FFC000"/>
              </a:solidFill>
              <a:ln w="19050">
                <a:noFill/>
              </a:ln>
              <a:effectLst/>
            </c:spPr>
            <c:extLst>
              <c:ext xmlns:c16="http://schemas.microsoft.com/office/drawing/2014/chart" uri="{C3380CC4-5D6E-409C-BE32-E72D297353CC}">
                <c16:uniqueId val="{00000005-43BD-4026-8993-9895F9117157}"/>
              </c:ext>
            </c:extLst>
          </c:dPt>
          <c:dPt>
            <c:idx val="3"/>
            <c:bubble3D val="0"/>
            <c:spPr>
              <a:solidFill>
                <a:schemeClr val="accent6"/>
              </a:solidFill>
              <a:ln w="19050">
                <a:noFill/>
              </a:ln>
              <a:effectLst/>
            </c:spPr>
            <c:extLst>
              <c:ext xmlns:c16="http://schemas.microsoft.com/office/drawing/2014/chart" uri="{C3380CC4-5D6E-409C-BE32-E72D297353CC}">
                <c16:uniqueId val="{00000007-43BD-4026-8993-9895F9117157}"/>
              </c:ext>
            </c:extLst>
          </c:dPt>
          <c:dPt>
            <c:idx val="4"/>
            <c:bubble3D val="0"/>
            <c:spPr>
              <a:solidFill>
                <a:srgbClr val="80746E"/>
              </a:solidFill>
              <a:ln>
                <a:noFill/>
              </a:ln>
            </c:spPr>
            <c:extLst>
              <c:ext xmlns:c16="http://schemas.microsoft.com/office/drawing/2014/chart" uri="{C3380CC4-5D6E-409C-BE32-E72D297353CC}">
                <c16:uniqueId val="{00000000-DB85-4BCB-88D7-FC46193C063B}"/>
              </c:ext>
            </c:extLst>
          </c:dPt>
          <c:dLbls>
            <c:spPr>
              <a:noFill/>
              <a:ln>
                <a:noFill/>
              </a:ln>
              <a:effectLst/>
            </c:spPr>
            <c:txPr>
              <a:bodyPr wrap="square" lIns="38100" tIns="19050" rIns="38100" bIns="19050" anchor="ctr">
                <a:spAutoFit/>
              </a:bodyPr>
              <a:lstStyle/>
              <a:p>
                <a:pPr>
                  <a:defRPr sz="1000" b="0"/>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Sheet1!$A$1:$A$5</c:f>
              <c:strCache>
                <c:ptCount val="5"/>
                <c:pt idx="0">
                  <c:v>Within BLC</c:v>
                </c:pt>
                <c:pt idx="1">
                  <c:v>Regional</c:v>
                </c:pt>
                <c:pt idx="2">
                  <c:v>National</c:v>
                </c:pt>
                <c:pt idx="3">
                  <c:v>Local</c:v>
                </c:pt>
                <c:pt idx="4">
                  <c:v>International</c:v>
                </c:pt>
              </c:strCache>
            </c:strRef>
          </c:cat>
          <c:val>
            <c:numRef>
              <c:f>Sheet1!$B$1:$B$5</c:f>
              <c:numCache>
                <c:formatCode>0%</c:formatCode>
                <c:ptCount val="5"/>
                <c:pt idx="0">
                  <c:v>0.41</c:v>
                </c:pt>
                <c:pt idx="1">
                  <c:v>0.39</c:v>
                </c:pt>
                <c:pt idx="2">
                  <c:v>0.1</c:v>
                </c:pt>
                <c:pt idx="3">
                  <c:v>0.09</c:v>
                </c:pt>
                <c:pt idx="4">
                  <c:v>0.03</c:v>
                </c:pt>
              </c:numCache>
            </c:numRef>
          </c:val>
          <c:extLst>
            <c:ext xmlns:c16="http://schemas.microsoft.com/office/drawing/2014/chart" uri="{C3380CC4-5D6E-409C-BE32-E72D297353CC}">
              <c16:uniqueId val="{00000008-43BD-4026-8993-9895F9117157}"/>
            </c:ext>
          </c:extLst>
        </c:ser>
        <c:dLbls>
          <c:showLegendKey val="0"/>
          <c:showVal val="0"/>
          <c:showCatName val="0"/>
          <c:showSerName val="0"/>
          <c:showPercent val="1"/>
          <c:showBubbleSize val="0"/>
          <c:showLeaderLines val="1"/>
        </c:dLbls>
        <c:firstSliceAng val="360"/>
      </c:pieChart>
      <c:spPr>
        <a:noFill/>
        <a:ln>
          <a:noFill/>
        </a:ln>
        <a:effectLst/>
      </c:spPr>
    </c:plotArea>
    <c:legend>
      <c:legendPos val="r"/>
      <c:layout>
        <c:manualLayout>
          <c:xMode val="edge"/>
          <c:yMode val="edge"/>
          <c:x val="0.62203804342593805"/>
          <c:y val="0.211272969678582"/>
          <c:w val="0.26268134827974399"/>
          <c:h val="0.61393050559819595"/>
        </c:manualLayout>
      </c:layout>
      <c:overlay val="0"/>
      <c:txPr>
        <a:bodyPr/>
        <a:lstStyle/>
        <a:p>
          <a:pPr>
            <a:defRPr sz="800" b="0">
              <a:latin typeface="Calibri" panose="020F0502020204030204" pitchFamily="34" charset="0"/>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600" b="1">
          <a:solidFill>
            <a:schemeClr val="tx1"/>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bar"/>
        <c:grouping val="percentStacked"/>
        <c:varyColors val="0"/>
        <c:ser>
          <c:idx val="0"/>
          <c:order val="0"/>
          <c:tx>
            <c:strRef>
              <c:f>Sheet1!$B$1</c:f>
              <c:strCache>
                <c:ptCount val="1"/>
                <c:pt idx="0">
                  <c:v>Increase</c:v>
                </c:pt>
              </c:strCache>
            </c:strRef>
          </c:tx>
          <c:spPr>
            <a:solidFill>
              <a:srgbClr val="00B0F0"/>
            </a:solidFill>
          </c:spPr>
          <c:invertIfNegative val="0"/>
          <c:dLbls>
            <c:spPr>
              <a:noFill/>
              <a:ln>
                <a:noFill/>
              </a:ln>
              <a:effectLst/>
            </c:spPr>
            <c:txPr>
              <a:bodyPr/>
              <a:lstStyle/>
              <a:p>
                <a:pPr>
                  <a:defRPr sz="1000" b="0">
                    <a:solidFill>
                      <a:schemeClr val="bg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Overall Business Satisfaction</c:v>
                </c:pt>
              </c:strCache>
            </c:strRef>
          </c:cat>
          <c:val>
            <c:numRef>
              <c:f>Sheet1!$B$2</c:f>
              <c:numCache>
                <c:formatCode>0%</c:formatCode>
                <c:ptCount val="1"/>
                <c:pt idx="0">
                  <c:v>0.21</c:v>
                </c:pt>
              </c:numCache>
            </c:numRef>
          </c:val>
          <c:extLst>
            <c:ext xmlns:c16="http://schemas.microsoft.com/office/drawing/2014/chart" uri="{C3380CC4-5D6E-409C-BE32-E72D297353CC}">
              <c16:uniqueId val="{00000000-507C-49BA-8E2B-1AAC4A91DFEB}"/>
            </c:ext>
          </c:extLst>
        </c:ser>
        <c:ser>
          <c:idx val="1"/>
          <c:order val="1"/>
          <c:tx>
            <c:strRef>
              <c:f>Sheet1!$C$1</c:f>
              <c:strCache>
                <c:ptCount val="1"/>
                <c:pt idx="0">
                  <c:v>Same</c:v>
                </c:pt>
              </c:strCache>
            </c:strRef>
          </c:tx>
          <c:spPr>
            <a:solidFill>
              <a:srgbClr val="00B050"/>
            </a:solidFill>
          </c:spPr>
          <c:invertIfNegative val="0"/>
          <c:dLbls>
            <c:spPr>
              <a:noFill/>
              <a:ln>
                <a:noFill/>
              </a:ln>
              <a:effectLst/>
            </c:spPr>
            <c:txPr>
              <a:bodyPr/>
              <a:lstStyle/>
              <a:p>
                <a:pPr>
                  <a:defRPr sz="1000" b="0">
                    <a:solidFill>
                      <a:schemeClr val="bg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Overall Business Satisfaction</c:v>
                </c:pt>
              </c:strCache>
            </c:strRef>
          </c:cat>
          <c:val>
            <c:numRef>
              <c:f>Sheet1!$C$2</c:f>
              <c:numCache>
                <c:formatCode>0%</c:formatCode>
                <c:ptCount val="1"/>
                <c:pt idx="0">
                  <c:v>0.42</c:v>
                </c:pt>
              </c:numCache>
            </c:numRef>
          </c:val>
          <c:extLst>
            <c:ext xmlns:c16="http://schemas.microsoft.com/office/drawing/2014/chart" uri="{C3380CC4-5D6E-409C-BE32-E72D297353CC}">
              <c16:uniqueId val="{00000001-507C-49BA-8E2B-1AAC4A91DFEB}"/>
            </c:ext>
          </c:extLst>
        </c:ser>
        <c:ser>
          <c:idx val="2"/>
          <c:order val="2"/>
          <c:tx>
            <c:strRef>
              <c:f>Sheet1!$D$1</c:f>
              <c:strCache>
                <c:ptCount val="1"/>
                <c:pt idx="0">
                  <c:v>Decrease</c:v>
                </c:pt>
              </c:strCache>
            </c:strRef>
          </c:tx>
          <c:spPr>
            <a:solidFill>
              <a:schemeClr val="accent6"/>
            </a:solidFill>
          </c:spPr>
          <c:invertIfNegative val="0"/>
          <c:dLbls>
            <c:spPr>
              <a:noFill/>
              <a:ln>
                <a:noFill/>
              </a:ln>
              <a:effectLst/>
            </c:spPr>
            <c:txPr>
              <a:bodyPr/>
              <a:lstStyle/>
              <a:p>
                <a:pPr>
                  <a:defRPr sz="1000" b="0">
                    <a:solidFill>
                      <a:schemeClr val="bg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Overall Business Satisfaction</c:v>
                </c:pt>
              </c:strCache>
            </c:strRef>
          </c:cat>
          <c:val>
            <c:numRef>
              <c:f>Sheet1!$D$2</c:f>
              <c:numCache>
                <c:formatCode>0%</c:formatCode>
                <c:ptCount val="1"/>
                <c:pt idx="0">
                  <c:v>0.26</c:v>
                </c:pt>
              </c:numCache>
            </c:numRef>
          </c:val>
          <c:extLst>
            <c:ext xmlns:c16="http://schemas.microsoft.com/office/drawing/2014/chart" uri="{C3380CC4-5D6E-409C-BE32-E72D297353CC}">
              <c16:uniqueId val="{00000002-507C-49BA-8E2B-1AAC4A91DFEB}"/>
            </c:ext>
          </c:extLst>
        </c:ser>
        <c:ser>
          <c:idx val="3"/>
          <c:order val="3"/>
          <c:tx>
            <c:strRef>
              <c:f>Sheet1!$E$1</c:f>
              <c:strCache>
                <c:ptCount val="1"/>
                <c:pt idx="0">
                  <c:v>Varied/Unsure</c:v>
                </c:pt>
              </c:strCache>
            </c:strRef>
          </c:tx>
          <c:spPr>
            <a:solidFill>
              <a:srgbClr val="80746E"/>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07C-49BA-8E2B-1AAC4A91DFEB}"/>
                </c:ext>
              </c:extLst>
            </c:dLbl>
            <c:spPr>
              <a:noFill/>
              <a:ln>
                <a:noFill/>
              </a:ln>
              <a:effectLst/>
            </c:spPr>
            <c:txPr>
              <a:bodyPr/>
              <a:lstStyle/>
              <a:p>
                <a:pPr>
                  <a:defRPr sz="1000" b="0">
                    <a:solidFill>
                      <a:schemeClr val="bg1"/>
                    </a:solidFill>
                    <a:latin typeface="Calibri" panose="020F0502020204030204" pitchFamily="34" charset="0"/>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Overall Business Satisfaction</c:v>
                </c:pt>
              </c:strCache>
            </c:strRef>
          </c:cat>
          <c:val>
            <c:numRef>
              <c:f>Sheet1!$E$2</c:f>
              <c:numCache>
                <c:formatCode>0%</c:formatCode>
                <c:ptCount val="1"/>
                <c:pt idx="0">
                  <c:v>0.11</c:v>
                </c:pt>
              </c:numCache>
            </c:numRef>
          </c:val>
          <c:extLst>
            <c:ext xmlns:c16="http://schemas.microsoft.com/office/drawing/2014/chart" uri="{C3380CC4-5D6E-409C-BE32-E72D297353CC}">
              <c16:uniqueId val="{00000004-507C-49BA-8E2B-1AAC4A91DFEB}"/>
            </c:ext>
          </c:extLst>
        </c:ser>
        <c:dLbls>
          <c:showLegendKey val="0"/>
          <c:showVal val="0"/>
          <c:showCatName val="0"/>
          <c:showSerName val="0"/>
          <c:showPercent val="0"/>
          <c:showBubbleSize val="0"/>
        </c:dLbls>
        <c:gapWidth val="150"/>
        <c:overlap val="100"/>
        <c:axId val="-2090724872"/>
        <c:axId val="-2070906760"/>
      </c:barChart>
      <c:catAx>
        <c:axId val="-2090724872"/>
        <c:scaling>
          <c:orientation val="minMax"/>
        </c:scaling>
        <c:delete val="1"/>
        <c:axPos val="l"/>
        <c:numFmt formatCode="General" sourceLinked="0"/>
        <c:majorTickMark val="out"/>
        <c:minorTickMark val="none"/>
        <c:tickLblPos val="nextTo"/>
        <c:crossAx val="-2070906760"/>
        <c:crosses val="autoZero"/>
        <c:auto val="1"/>
        <c:lblAlgn val="ctr"/>
        <c:lblOffset val="100"/>
        <c:noMultiLvlLbl val="0"/>
      </c:catAx>
      <c:valAx>
        <c:axId val="-2070906760"/>
        <c:scaling>
          <c:orientation val="minMax"/>
        </c:scaling>
        <c:delete val="1"/>
        <c:axPos val="b"/>
        <c:numFmt formatCode="0%" sourceLinked="1"/>
        <c:majorTickMark val="out"/>
        <c:minorTickMark val="none"/>
        <c:tickLblPos val="nextTo"/>
        <c:crossAx val="-2090724872"/>
        <c:crosses val="autoZero"/>
        <c:crossBetween val="between"/>
      </c:valAx>
    </c:plotArea>
    <c:legend>
      <c:legendPos val="b"/>
      <c:layout>
        <c:manualLayout>
          <c:xMode val="edge"/>
          <c:yMode val="edge"/>
          <c:x val="4.0274011612813201E-2"/>
          <c:y val="0.56691904251417502"/>
          <c:w val="0.93789657959588002"/>
          <c:h val="0.144116204742923"/>
        </c:manualLayout>
      </c:layout>
      <c:overlay val="0"/>
      <c:txPr>
        <a:bodyPr/>
        <a:lstStyle/>
        <a:p>
          <a:pPr>
            <a:defRPr sz="1000" b="0">
              <a:solidFill>
                <a:schemeClr val="tx1"/>
              </a:solidFill>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bar"/>
        <c:grouping val="percentStacked"/>
        <c:varyColors val="0"/>
        <c:ser>
          <c:idx val="0"/>
          <c:order val="0"/>
          <c:tx>
            <c:strRef>
              <c:f>Sheet1!$B$1</c:f>
              <c:strCache>
                <c:ptCount val="1"/>
                <c:pt idx="0">
                  <c:v>Higher</c:v>
                </c:pt>
              </c:strCache>
            </c:strRef>
          </c:tx>
          <c:spPr>
            <a:solidFill>
              <a:srgbClr val="00B0F0"/>
            </a:solidFill>
          </c:spPr>
          <c:invertIfNegative val="0"/>
          <c:dLbls>
            <c:spPr>
              <a:noFill/>
              <a:ln>
                <a:noFill/>
              </a:ln>
              <a:effectLst/>
            </c:spPr>
            <c:txPr>
              <a:bodyPr/>
              <a:lstStyle/>
              <a:p>
                <a:pPr>
                  <a:defRPr sz="1000" b="0">
                    <a:solidFill>
                      <a:schemeClr val="bg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Overall Business Satisfaction</c:v>
                </c:pt>
              </c:strCache>
            </c:strRef>
          </c:cat>
          <c:val>
            <c:numRef>
              <c:f>Sheet1!$B$2</c:f>
              <c:numCache>
                <c:formatCode>0%</c:formatCode>
                <c:ptCount val="1"/>
                <c:pt idx="0">
                  <c:v>0.34</c:v>
                </c:pt>
              </c:numCache>
            </c:numRef>
          </c:val>
          <c:extLst>
            <c:ext xmlns:c16="http://schemas.microsoft.com/office/drawing/2014/chart" uri="{C3380CC4-5D6E-409C-BE32-E72D297353CC}">
              <c16:uniqueId val="{00000000-9F7A-4BC2-BA45-33EDBEA51742}"/>
            </c:ext>
          </c:extLst>
        </c:ser>
        <c:ser>
          <c:idx val="1"/>
          <c:order val="1"/>
          <c:tx>
            <c:strRef>
              <c:f>Sheet1!$C$1</c:f>
              <c:strCache>
                <c:ptCount val="1"/>
                <c:pt idx="0">
                  <c:v>Same</c:v>
                </c:pt>
              </c:strCache>
            </c:strRef>
          </c:tx>
          <c:spPr>
            <a:solidFill>
              <a:srgbClr val="00B050"/>
            </a:solidFill>
          </c:spPr>
          <c:invertIfNegative val="0"/>
          <c:dLbls>
            <c:spPr>
              <a:noFill/>
              <a:ln>
                <a:noFill/>
              </a:ln>
              <a:effectLst/>
            </c:spPr>
            <c:txPr>
              <a:bodyPr/>
              <a:lstStyle/>
              <a:p>
                <a:pPr>
                  <a:defRPr sz="1000" b="0">
                    <a:solidFill>
                      <a:schemeClr val="bg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Overall Business Satisfaction</c:v>
                </c:pt>
              </c:strCache>
            </c:strRef>
          </c:cat>
          <c:val>
            <c:numRef>
              <c:f>Sheet1!$C$2</c:f>
              <c:numCache>
                <c:formatCode>0%</c:formatCode>
                <c:ptCount val="1"/>
                <c:pt idx="0">
                  <c:v>0.42</c:v>
                </c:pt>
              </c:numCache>
            </c:numRef>
          </c:val>
          <c:extLst>
            <c:ext xmlns:c16="http://schemas.microsoft.com/office/drawing/2014/chart" uri="{C3380CC4-5D6E-409C-BE32-E72D297353CC}">
              <c16:uniqueId val="{00000001-9F7A-4BC2-BA45-33EDBEA51742}"/>
            </c:ext>
          </c:extLst>
        </c:ser>
        <c:ser>
          <c:idx val="2"/>
          <c:order val="2"/>
          <c:tx>
            <c:strRef>
              <c:f>Sheet1!$D$1</c:f>
              <c:strCache>
                <c:ptCount val="1"/>
                <c:pt idx="0">
                  <c:v>Lower</c:v>
                </c:pt>
              </c:strCache>
            </c:strRef>
          </c:tx>
          <c:spPr>
            <a:solidFill>
              <a:schemeClr val="accent6"/>
            </a:solidFill>
          </c:spPr>
          <c:invertIfNegative val="0"/>
          <c:dLbls>
            <c:spPr>
              <a:noFill/>
              <a:ln>
                <a:noFill/>
              </a:ln>
              <a:effectLst/>
            </c:spPr>
            <c:txPr>
              <a:bodyPr/>
              <a:lstStyle/>
              <a:p>
                <a:pPr>
                  <a:defRPr sz="1000" b="0">
                    <a:solidFill>
                      <a:schemeClr val="bg1"/>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Overall Business Satisfaction</c:v>
                </c:pt>
              </c:strCache>
            </c:strRef>
          </c:cat>
          <c:val>
            <c:numRef>
              <c:f>Sheet1!$D$2</c:f>
              <c:numCache>
                <c:formatCode>0%</c:formatCode>
                <c:ptCount val="1"/>
                <c:pt idx="0">
                  <c:v>0.16</c:v>
                </c:pt>
              </c:numCache>
            </c:numRef>
          </c:val>
          <c:extLst>
            <c:ext xmlns:c16="http://schemas.microsoft.com/office/drawing/2014/chart" uri="{C3380CC4-5D6E-409C-BE32-E72D297353CC}">
              <c16:uniqueId val="{00000002-9F7A-4BC2-BA45-33EDBEA51742}"/>
            </c:ext>
          </c:extLst>
        </c:ser>
        <c:ser>
          <c:idx val="3"/>
          <c:order val="3"/>
          <c:tx>
            <c:strRef>
              <c:f>Sheet1!$E$1</c:f>
              <c:strCache>
                <c:ptCount val="1"/>
                <c:pt idx="0">
                  <c:v>Unsure</c:v>
                </c:pt>
              </c:strCache>
            </c:strRef>
          </c:tx>
          <c:spPr>
            <a:solidFill>
              <a:srgbClr val="80746E"/>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F7A-4BC2-BA45-33EDBEA51742}"/>
                </c:ext>
              </c:extLst>
            </c:dLbl>
            <c:spPr>
              <a:noFill/>
              <a:ln>
                <a:noFill/>
              </a:ln>
              <a:effectLst/>
            </c:spPr>
            <c:txPr>
              <a:bodyPr/>
              <a:lstStyle/>
              <a:p>
                <a:pPr>
                  <a:defRPr sz="1000" b="0">
                    <a:solidFill>
                      <a:schemeClr val="bg1"/>
                    </a:solidFill>
                    <a:latin typeface="Calibri" panose="020F0502020204030204" pitchFamily="34" charset="0"/>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Overall Business Satisfaction</c:v>
                </c:pt>
              </c:strCache>
            </c:strRef>
          </c:cat>
          <c:val>
            <c:numRef>
              <c:f>Sheet1!$E$2</c:f>
              <c:numCache>
                <c:formatCode>0%</c:formatCode>
                <c:ptCount val="1"/>
                <c:pt idx="0">
                  <c:v>0.08</c:v>
                </c:pt>
              </c:numCache>
            </c:numRef>
          </c:val>
          <c:extLst>
            <c:ext xmlns:c16="http://schemas.microsoft.com/office/drawing/2014/chart" uri="{C3380CC4-5D6E-409C-BE32-E72D297353CC}">
              <c16:uniqueId val="{00000004-9F7A-4BC2-BA45-33EDBEA51742}"/>
            </c:ext>
          </c:extLst>
        </c:ser>
        <c:dLbls>
          <c:showLegendKey val="0"/>
          <c:showVal val="0"/>
          <c:showCatName val="0"/>
          <c:showSerName val="0"/>
          <c:showPercent val="0"/>
          <c:showBubbleSize val="0"/>
        </c:dLbls>
        <c:gapWidth val="150"/>
        <c:overlap val="100"/>
        <c:axId val="-2089386392"/>
        <c:axId val="-2089383480"/>
      </c:barChart>
      <c:catAx>
        <c:axId val="-2089386392"/>
        <c:scaling>
          <c:orientation val="minMax"/>
        </c:scaling>
        <c:delete val="1"/>
        <c:axPos val="l"/>
        <c:numFmt formatCode="General" sourceLinked="0"/>
        <c:majorTickMark val="out"/>
        <c:minorTickMark val="none"/>
        <c:tickLblPos val="nextTo"/>
        <c:crossAx val="-2089383480"/>
        <c:crosses val="autoZero"/>
        <c:auto val="1"/>
        <c:lblAlgn val="ctr"/>
        <c:lblOffset val="100"/>
        <c:noMultiLvlLbl val="0"/>
      </c:catAx>
      <c:valAx>
        <c:axId val="-2089383480"/>
        <c:scaling>
          <c:orientation val="minMax"/>
        </c:scaling>
        <c:delete val="1"/>
        <c:axPos val="b"/>
        <c:numFmt formatCode="0%" sourceLinked="1"/>
        <c:majorTickMark val="out"/>
        <c:minorTickMark val="none"/>
        <c:tickLblPos val="nextTo"/>
        <c:crossAx val="-2089386392"/>
        <c:crosses val="autoZero"/>
        <c:crossBetween val="between"/>
      </c:valAx>
    </c:plotArea>
    <c:legend>
      <c:legendPos val="b"/>
      <c:layout>
        <c:manualLayout>
          <c:xMode val="edge"/>
          <c:yMode val="edge"/>
          <c:x val="3.4830698984143899E-2"/>
          <c:y val="0.61742889506333898"/>
          <c:w val="0.93789657959588002"/>
          <c:h val="0.144116204742923"/>
        </c:manualLayout>
      </c:layout>
      <c:overlay val="0"/>
      <c:txPr>
        <a:bodyPr/>
        <a:lstStyle/>
        <a:p>
          <a:pPr>
            <a:defRPr sz="1000" b="0">
              <a:solidFill>
                <a:schemeClr val="tx1"/>
              </a:solidFill>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673720472441003E-2"/>
          <c:y val="0"/>
          <c:w val="0.94040961286089297"/>
          <c:h val="0.73529773385903796"/>
        </c:manualLayout>
      </c:layout>
      <c:barChart>
        <c:barDir val="bar"/>
        <c:grouping val="percentStacked"/>
        <c:varyColors val="0"/>
        <c:ser>
          <c:idx val="0"/>
          <c:order val="0"/>
          <c:tx>
            <c:strRef>
              <c:f>Sheet1!$B$1</c:f>
              <c:strCache>
                <c:ptCount val="1"/>
                <c:pt idx="0">
                  <c:v>Very Satisfied</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Sheet1!$B$2:$B$3</c:f>
              <c:numCache>
                <c:formatCode>General</c:formatCode>
                <c:ptCount val="2"/>
                <c:pt idx="0" formatCode="0%">
                  <c:v>0.33</c:v>
                </c:pt>
              </c:numCache>
            </c:numRef>
          </c:val>
          <c:extLst>
            <c:ext xmlns:c16="http://schemas.microsoft.com/office/drawing/2014/chart" uri="{C3380CC4-5D6E-409C-BE32-E72D297353CC}">
              <c16:uniqueId val="{00000000-F6BA-450F-B4EF-AA2EEFB539DC}"/>
            </c:ext>
          </c:extLst>
        </c:ser>
        <c:ser>
          <c:idx val="1"/>
          <c:order val="1"/>
          <c:tx>
            <c:strRef>
              <c:f>Sheet1!$C$1</c:f>
              <c:strCache>
                <c:ptCount val="1"/>
                <c:pt idx="0">
                  <c:v>Satisfied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Sheet1!$C$2:$C$3</c:f>
              <c:numCache>
                <c:formatCode>General</c:formatCode>
                <c:ptCount val="2"/>
                <c:pt idx="0" formatCode="0%">
                  <c:v>0.48</c:v>
                </c:pt>
              </c:numCache>
            </c:numRef>
          </c:val>
          <c:extLst>
            <c:ext xmlns:c16="http://schemas.microsoft.com/office/drawing/2014/chart" uri="{C3380CC4-5D6E-409C-BE32-E72D297353CC}">
              <c16:uniqueId val="{00000001-F6BA-450F-B4EF-AA2EEFB539DC}"/>
            </c:ext>
          </c:extLst>
        </c:ser>
        <c:ser>
          <c:idx val="2"/>
          <c:order val="2"/>
          <c:tx>
            <c:strRef>
              <c:f>Sheet1!$D$1</c:f>
              <c:strCache>
                <c:ptCount val="1"/>
                <c:pt idx="0">
                  <c:v>Dissatisfied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Sheet1!$D$2:$D$3</c:f>
              <c:numCache>
                <c:formatCode>General</c:formatCode>
                <c:ptCount val="2"/>
                <c:pt idx="0" formatCode="0%">
                  <c:v>0.13</c:v>
                </c:pt>
              </c:numCache>
            </c:numRef>
          </c:val>
          <c:extLst>
            <c:ext xmlns:c16="http://schemas.microsoft.com/office/drawing/2014/chart" uri="{C3380CC4-5D6E-409C-BE32-E72D297353CC}">
              <c16:uniqueId val="{00000002-F6BA-450F-B4EF-AA2EEFB539DC}"/>
            </c:ext>
          </c:extLst>
        </c:ser>
        <c:ser>
          <c:idx val="3"/>
          <c:order val="3"/>
          <c:tx>
            <c:strRef>
              <c:f>Sheet1!$E$1</c:f>
              <c:strCache>
                <c:ptCount val="1"/>
                <c:pt idx="0">
                  <c:v>Very Dissatisfied</c:v>
                </c:pt>
              </c:strCache>
            </c:strRef>
          </c:tx>
          <c:spPr>
            <a:solidFill>
              <a:srgbClr val="80746E"/>
            </a:solidFill>
            <a:ln>
              <a:noFill/>
            </a:ln>
            <a:effectLst/>
          </c:spPr>
          <c:invertIfNegative val="0"/>
          <c:dLbls>
            <c:dLbl>
              <c:idx val="0"/>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BA-450F-B4EF-AA2EEFB539D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numCache>
            </c:numRef>
          </c:cat>
          <c:val>
            <c:numRef>
              <c:f>Sheet1!$E$2:$E$3</c:f>
              <c:numCache>
                <c:formatCode>General</c:formatCode>
                <c:ptCount val="2"/>
                <c:pt idx="0" formatCode="0%">
                  <c:v>0.06</c:v>
                </c:pt>
              </c:numCache>
            </c:numRef>
          </c:val>
          <c:extLst>
            <c:ext xmlns:c16="http://schemas.microsoft.com/office/drawing/2014/chart" uri="{C3380CC4-5D6E-409C-BE32-E72D297353CC}">
              <c16:uniqueId val="{00000003-F6BA-450F-B4EF-AA2EEFB539DC}"/>
            </c:ext>
          </c:extLst>
        </c:ser>
        <c:dLbls>
          <c:showLegendKey val="0"/>
          <c:showVal val="0"/>
          <c:showCatName val="0"/>
          <c:showSerName val="0"/>
          <c:showPercent val="0"/>
          <c:showBubbleSize val="0"/>
        </c:dLbls>
        <c:gapWidth val="150"/>
        <c:overlap val="100"/>
        <c:axId val="-2067684504"/>
        <c:axId val="-2067681304"/>
      </c:barChart>
      <c:catAx>
        <c:axId val="-2067684504"/>
        <c:scaling>
          <c:orientation val="minMax"/>
        </c:scaling>
        <c:delete val="1"/>
        <c:axPos val="l"/>
        <c:numFmt formatCode="General" sourceLinked="1"/>
        <c:majorTickMark val="none"/>
        <c:minorTickMark val="none"/>
        <c:tickLblPos val="nextTo"/>
        <c:crossAx val="-2067681304"/>
        <c:crosses val="autoZero"/>
        <c:auto val="1"/>
        <c:lblAlgn val="ctr"/>
        <c:lblOffset val="100"/>
        <c:noMultiLvlLbl val="0"/>
      </c:catAx>
      <c:valAx>
        <c:axId val="-2067681304"/>
        <c:scaling>
          <c:orientation val="minMax"/>
        </c:scaling>
        <c:delete val="1"/>
        <c:axPos val="b"/>
        <c:numFmt formatCode="0%" sourceLinked="1"/>
        <c:majorTickMark val="none"/>
        <c:minorTickMark val="none"/>
        <c:tickLblPos val="nextTo"/>
        <c:crossAx val="-2067684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CA7830-95F7-4341-84B5-E16404082A1A}" type="datetimeFigureOut">
              <a:rPr lang="en-US" smtClean="0"/>
              <a:t>9/4/18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0BD47C-6052-284D-BCFD-E2739B3C864B}" type="slidenum">
              <a:rPr lang="en-US" smtClean="0"/>
              <a:t>‹#›</a:t>
            </a:fld>
            <a:endParaRPr lang="en-US"/>
          </a:p>
        </p:txBody>
      </p:sp>
    </p:spTree>
    <p:extLst>
      <p:ext uri="{BB962C8B-B14F-4D97-AF65-F5344CB8AC3E}">
        <p14:creationId xmlns:p14="http://schemas.microsoft.com/office/powerpoint/2010/main" val="3858135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0055D0-EE96-484B-9376-D46043EF3E65}" type="datetimeFigureOut">
              <a:rPr lang="en-US"/>
              <a:t>9/4/18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FBBE88-A9F1-42E0-AD67-9B5E09BD4FB1}" type="slidenum">
              <a:rPr lang="en-US"/>
              <a:t>‹#›</a:t>
            </a:fld>
            <a:endParaRPr lang="en-US" dirty="0"/>
          </a:p>
        </p:txBody>
      </p:sp>
    </p:spTree>
    <p:extLst>
      <p:ext uri="{BB962C8B-B14F-4D97-AF65-F5344CB8AC3E}">
        <p14:creationId xmlns:p14="http://schemas.microsoft.com/office/powerpoint/2010/main" val="19221267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FBBE88-A9F1-42E0-AD67-9B5E09BD4FB1}" type="slidenum">
              <a:rPr lang="en-US"/>
              <a:t>1</a:t>
            </a:fld>
            <a:endParaRPr lang="en-US" dirty="0"/>
          </a:p>
        </p:txBody>
      </p:sp>
    </p:spTree>
    <p:extLst>
      <p:ext uri="{BB962C8B-B14F-4D97-AF65-F5344CB8AC3E}">
        <p14:creationId xmlns:p14="http://schemas.microsoft.com/office/powerpoint/2010/main" val="1384659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Deliverables, milestones,</a:t>
            </a:r>
            <a:r>
              <a:rPr lang="en-US" baseline="0" dirty="0"/>
              <a:t> accomplishments </a:t>
            </a:r>
            <a:endParaRPr lang="en-US" dirty="0"/>
          </a:p>
        </p:txBody>
      </p:sp>
      <p:sp>
        <p:nvSpPr>
          <p:cNvPr id="4" name="Slide Number Placeholder 3"/>
          <p:cNvSpPr>
            <a:spLocks noGrp="1"/>
          </p:cNvSpPr>
          <p:nvPr>
            <p:ph type="sldNum" sz="quarter" idx="10"/>
          </p:nvPr>
        </p:nvSpPr>
        <p:spPr/>
        <p:txBody>
          <a:bodyPr/>
          <a:lstStyle/>
          <a:p>
            <a:fld id="{2CFBBE88-A9F1-42E0-AD67-9B5E09BD4FB1}" type="slidenum">
              <a:rPr lang="en-US" smtClean="0"/>
              <a:t>6</a:t>
            </a:fld>
            <a:endParaRPr lang="en-US" dirty="0"/>
          </a:p>
        </p:txBody>
      </p:sp>
    </p:spTree>
    <p:extLst>
      <p:ext uri="{BB962C8B-B14F-4D97-AF65-F5344CB8AC3E}">
        <p14:creationId xmlns:p14="http://schemas.microsoft.com/office/powerpoint/2010/main" val="766076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FBBE88-A9F1-42E0-AD67-9B5E09BD4FB1}" type="slidenum">
              <a:rPr lang="en-US" smtClean="0"/>
              <a:t>18</a:t>
            </a:fld>
            <a:endParaRPr lang="en-US" dirty="0"/>
          </a:p>
        </p:txBody>
      </p:sp>
    </p:spTree>
    <p:extLst>
      <p:ext uri="{BB962C8B-B14F-4D97-AF65-F5344CB8AC3E}">
        <p14:creationId xmlns:p14="http://schemas.microsoft.com/office/powerpoint/2010/main" val="198356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FBBE88-A9F1-42E0-AD67-9B5E09BD4FB1}" type="slidenum">
              <a:rPr lang="en-US" smtClean="0"/>
              <a:t>19</a:t>
            </a:fld>
            <a:endParaRPr lang="en-US" dirty="0"/>
          </a:p>
        </p:txBody>
      </p:sp>
    </p:spTree>
    <p:extLst>
      <p:ext uri="{BB962C8B-B14F-4D97-AF65-F5344CB8AC3E}">
        <p14:creationId xmlns:p14="http://schemas.microsoft.com/office/powerpoint/2010/main" val="3019835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FBBE88-A9F1-42E0-AD67-9B5E09BD4FB1}" type="slidenum">
              <a:rPr lang="en-US" smtClean="0"/>
              <a:t>20</a:t>
            </a:fld>
            <a:endParaRPr lang="en-US" dirty="0"/>
          </a:p>
        </p:txBody>
      </p:sp>
    </p:spTree>
    <p:extLst>
      <p:ext uri="{BB962C8B-B14F-4D97-AF65-F5344CB8AC3E}">
        <p14:creationId xmlns:p14="http://schemas.microsoft.com/office/powerpoint/2010/main" val="1300738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CFBBE88-A9F1-42E0-AD67-9B5E09BD4FB1}" type="slidenum">
              <a:rPr lang="en-US" smtClean="0"/>
              <a:t>33</a:t>
            </a:fld>
            <a:endParaRPr lang="en-US" dirty="0"/>
          </a:p>
        </p:txBody>
      </p:sp>
    </p:spTree>
    <p:extLst>
      <p:ext uri="{BB962C8B-B14F-4D97-AF65-F5344CB8AC3E}">
        <p14:creationId xmlns:p14="http://schemas.microsoft.com/office/powerpoint/2010/main" val="1146741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C0006_PPTtemplate-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024812"/>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341643"/>
            <a:ext cx="6400800" cy="1314450"/>
          </a:xfrm>
        </p:spPr>
        <p:txBody>
          <a:bodyPr/>
          <a:lstStyle>
            <a:lvl1pPr marL="0" indent="0" algn="ctr">
              <a:buNone/>
              <a:defRPr>
                <a:solidFill>
                  <a:srgbClr val="40404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F6DCA21B-9440-0748-9C8C-11A3434503B2}" type="datetime1">
              <a:rPr lang="en-CA" smtClean="0"/>
              <a:t>2018-09-04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2C9D51-0105-6642-98BC-98C2D2D8A959}" type="slidenum">
              <a:rPr lang="en-US" smtClean="0"/>
              <a:t>‹#›</a:t>
            </a:fld>
            <a:endParaRPr lang="en-US" dirty="0"/>
          </a:p>
        </p:txBody>
      </p:sp>
    </p:spTree>
    <p:extLst>
      <p:ext uri="{BB962C8B-B14F-4D97-AF65-F5344CB8AC3E}">
        <p14:creationId xmlns:p14="http://schemas.microsoft.com/office/powerpoint/2010/main" val="2384290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19DBA5-FABB-9C4D-8705-34DFA84C5932}" type="datetime1">
              <a:rPr lang="en-CA" smtClean="0"/>
              <a:t>2018-09-04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2C9D51-0105-6642-98BC-98C2D2D8A959}" type="slidenum">
              <a:rPr lang="en-US" smtClean="0"/>
              <a:t>‹#›</a:t>
            </a:fld>
            <a:endParaRPr lang="en-US" dirty="0"/>
          </a:p>
        </p:txBody>
      </p:sp>
    </p:spTree>
    <p:extLst>
      <p:ext uri="{BB962C8B-B14F-4D97-AF65-F5344CB8AC3E}">
        <p14:creationId xmlns:p14="http://schemas.microsoft.com/office/powerpoint/2010/main" val="113852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39A6F0-444A-FD4B-B3E6-9968F2C3F61A}" type="datetime1">
              <a:rPr lang="en-CA" smtClean="0"/>
              <a:t>2018-09-04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2C9D51-0105-6642-98BC-98C2D2D8A959}" type="slidenum">
              <a:rPr lang="en-US" smtClean="0"/>
              <a:t>‹#›</a:t>
            </a:fld>
            <a:endParaRPr lang="en-US" dirty="0"/>
          </a:p>
        </p:txBody>
      </p:sp>
    </p:spTree>
    <p:extLst>
      <p:ext uri="{BB962C8B-B14F-4D97-AF65-F5344CB8AC3E}">
        <p14:creationId xmlns:p14="http://schemas.microsoft.com/office/powerpoint/2010/main" val="4241108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3365F-05F1-BA4E-B58A-B922584774CF}" type="datetime1">
              <a:rPr lang="en-CA" smtClean="0"/>
              <a:t>2018-09-04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2C9D51-0105-6642-98BC-98C2D2D8A959}" type="slidenum">
              <a:rPr lang="en-US" smtClean="0"/>
              <a:t>‹#›</a:t>
            </a:fld>
            <a:endParaRPr lang="en-US" dirty="0"/>
          </a:p>
        </p:txBody>
      </p:sp>
    </p:spTree>
    <p:extLst>
      <p:ext uri="{BB962C8B-B14F-4D97-AF65-F5344CB8AC3E}">
        <p14:creationId xmlns:p14="http://schemas.microsoft.com/office/powerpoint/2010/main" val="126787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4F2E5-D8BE-2B47-9684-D28DAEA8582F}" type="datetime1">
              <a:rPr lang="en-CA" smtClean="0"/>
              <a:t>2018-09-04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2C9D51-0105-6642-98BC-98C2D2D8A959}" type="slidenum">
              <a:rPr lang="en-US" smtClean="0"/>
              <a:t>‹#›</a:t>
            </a:fld>
            <a:endParaRPr lang="en-US" dirty="0"/>
          </a:p>
        </p:txBody>
      </p:sp>
    </p:spTree>
    <p:extLst>
      <p:ext uri="{BB962C8B-B14F-4D97-AF65-F5344CB8AC3E}">
        <p14:creationId xmlns:p14="http://schemas.microsoft.com/office/powerpoint/2010/main" val="656988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32A89C-3C14-914B-9E4E-C96E3D1493E0}" type="datetime1">
              <a:rPr lang="en-CA" smtClean="0"/>
              <a:t>2018-09-04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2C9D51-0105-6642-98BC-98C2D2D8A959}" type="slidenum">
              <a:rPr lang="en-US" smtClean="0"/>
              <a:t>‹#›</a:t>
            </a:fld>
            <a:endParaRPr lang="en-US" dirty="0"/>
          </a:p>
        </p:txBody>
      </p:sp>
    </p:spTree>
    <p:extLst>
      <p:ext uri="{BB962C8B-B14F-4D97-AF65-F5344CB8AC3E}">
        <p14:creationId xmlns:p14="http://schemas.microsoft.com/office/powerpoint/2010/main" val="1938367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C7C001-69A0-CA4E-9EF3-0A5EE6497FBE}" type="datetime1">
              <a:rPr lang="en-CA" smtClean="0"/>
              <a:t>2018-09-04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2C9D51-0105-6642-98BC-98C2D2D8A959}" type="slidenum">
              <a:rPr lang="en-US" smtClean="0"/>
              <a:t>‹#›</a:t>
            </a:fld>
            <a:endParaRPr lang="en-US" dirty="0"/>
          </a:p>
        </p:txBody>
      </p:sp>
    </p:spTree>
    <p:extLst>
      <p:ext uri="{BB962C8B-B14F-4D97-AF65-F5344CB8AC3E}">
        <p14:creationId xmlns:p14="http://schemas.microsoft.com/office/powerpoint/2010/main" val="12588311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57AF2A-F4A9-2F44-A1DB-579A030BC12B}" type="datetime1">
              <a:rPr lang="en-CA" smtClean="0"/>
              <a:t>2018-09-04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2C9D51-0105-6642-98BC-98C2D2D8A959}" type="slidenum">
              <a:rPr lang="en-US" smtClean="0"/>
              <a:t>‹#›</a:t>
            </a:fld>
            <a:endParaRPr lang="en-US" dirty="0"/>
          </a:p>
        </p:txBody>
      </p:sp>
    </p:spTree>
    <p:extLst>
      <p:ext uri="{BB962C8B-B14F-4D97-AF65-F5344CB8AC3E}">
        <p14:creationId xmlns:p14="http://schemas.microsoft.com/office/powerpoint/2010/main" val="126553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9821290-10DB-1F46-B042-3697701C8174}" type="datetime1">
              <a:rPr lang="en-CA" smtClean="0"/>
              <a:t>2018-09-04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2C9D51-0105-6642-98BC-98C2D2D8A959}" type="slidenum">
              <a:rPr lang="en-US" smtClean="0"/>
              <a:t>‹#›</a:t>
            </a:fld>
            <a:endParaRPr lang="en-US" dirty="0"/>
          </a:p>
        </p:txBody>
      </p:sp>
    </p:spTree>
    <p:extLst>
      <p:ext uri="{BB962C8B-B14F-4D97-AF65-F5344CB8AC3E}">
        <p14:creationId xmlns:p14="http://schemas.microsoft.com/office/powerpoint/2010/main" val="4232569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descr="BLC0006_PPTtemplate-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Date Placeholder 2"/>
          <p:cNvSpPr>
            <a:spLocks noGrp="1"/>
          </p:cNvSpPr>
          <p:nvPr>
            <p:ph type="dt" sz="half" idx="10"/>
          </p:nvPr>
        </p:nvSpPr>
        <p:spPr/>
        <p:txBody>
          <a:bodyPr/>
          <a:lstStyle/>
          <a:p>
            <a:fld id="{6A1A0639-8BDD-B44A-B0FC-0F5F5A06F152}" type="datetime1">
              <a:rPr lang="en-CA" smtClean="0"/>
              <a:t>2018-09-04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2C9D51-0105-6642-98BC-98C2D2D8A959}" type="slidenum">
              <a:rPr lang="en-US" smtClean="0"/>
              <a:pPr/>
              <a:t>‹#›</a:t>
            </a:fld>
            <a:endParaRPr lang="en-US" dirty="0"/>
          </a:p>
        </p:txBody>
      </p:sp>
      <p:sp>
        <p:nvSpPr>
          <p:cNvPr id="6" name="Content Placeholder 2"/>
          <p:cNvSpPr>
            <a:spLocks noGrp="1"/>
          </p:cNvSpPr>
          <p:nvPr>
            <p:ph idx="1"/>
          </p:nvPr>
        </p:nvSpPr>
        <p:spPr>
          <a:xfrm>
            <a:off x="457200" y="1200151"/>
            <a:ext cx="8229600" cy="33944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283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BLC0006_PPTtemplate-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Date Placeholder 2"/>
          <p:cNvSpPr>
            <a:spLocks noGrp="1"/>
          </p:cNvSpPr>
          <p:nvPr>
            <p:ph type="dt" sz="half" idx="10"/>
          </p:nvPr>
        </p:nvSpPr>
        <p:spPr/>
        <p:txBody>
          <a:bodyPr/>
          <a:lstStyle/>
          <a:p>
            <a:fld id="{49B41BCA-F0C9-D449-B208-785F46E07FF6}" type="datetime1">
              <a:rPr lang="en-CA" smtClean="0"/>
              <a:t>2018-09-04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2C9D51-0105-6642-98BC-98C2D2D8A959}" type="slidenum">
              <a:rPr lang="en-US" smtClean="0"/>
              <a:pPr/>
              <a:t>‹#›</a:t>
            </a:fld>
            <a:endParaRPr lang="en-US" dirty="0"/>
          </a:p>
        </p:txBody>
      </p:sp>
      <p:sp>
        <p:nvSpPr>
          <p:cNvPr id="7" name="Content Placeholder 2"/>
          <p:cNvSpPr>
            <a:spLocks noGrp="1"/>
          </p:cNvSpPr>
          <p:nvPr>
            <p:ph idx="1"/>
          </p:nvPr>
        </p:nvSpPr>
        <p:spPr>
          <a:xfrm>
            <a:off x="457200" y="1200151"/>
            <a:ext cx="8229600" cy="33944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5420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BLC0006_PPTtemplate-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Date Placeholder 2"/>
          <p:cNvSpPr>
            <a:spLocks noGrp="1"/>
          </p:cNvSpPr>
          <p:nvPr>
            <p:ph type="dt" sz="half" idx="10"/>
          </p:nvPr>
        </p:nvSpPr>
        <p:spPr/>
        <p:txBody>
          <a:bodyPr/>
          <a:lstStyle/>
          <a:p>
            <a:fld id="{A87F9644-FD43-7A49-86C3-9D7B9EF1575C}" type="datetime1">
              <a:rPr lang="en-CA" smtClean="0"/>
              <a:t>2018-09-04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2C9D51-0105-6642-98BC-98C2D2D8A959}" type="slidenum">
              <a:rPr lang="en-US" smtClean="0"/>
              <a:pPr/>
              <a:t>‹#›</a:t>
            </a:fld>
            <a:endParaRPr lang="en-US" dirty="0"/>
          </a:p>
        </p:txBody>
      </p:sp>
      <p:sp>
        <p:nvSpPr>
          <p:cNvPr id="7" name="Content Placeholder 2"/>
          <p:cNvSpPr>
            <a:spLocks noGrp="1"/>
          </p:cNvSpPr>
          <p:nvPr>
            <p:ph idx="1"/>
          </p:nvPr>
        </p:nvSpPr>
        <p:spPr>
          <a:xfrm>
            <a:off x="457200" y="1200151"/>
            <a:ext cx="8229600" cy="33944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2428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5" descr="BLC0006_PPTtemplate-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Date Placeholder 2"/>
          <p:cNvSpPr>
            <a:spLocks noGrp="1"/>
          </p:cNvSpPr>
          <p:nvPr>
            <p:ph type="dt" sz="half" idx="10"/>
          </p:nvPr>
        </p:nvSpPr>
        <p:spPr/>
        <p:txBody>
          <a:bodyPr/>
          <a:lstStyle/>
          <a:p>
            <a:fld id="{FEDC8370-483E-914F-A5FD-A2A819C3789F}" type="datetime1">
              <a:rPr lang="en-CA" smtClean="0"/>
              <a:t>2018-09-04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2C9D51-0105-6642-98BC-98C2D2D8A959}" type="slidenum">
              <a:rPr lang="en-US" smtClean="0"/>
              <a:pPr/>
              <a:t>‹#›</a:t>
            </a:fld>
            <a:endParaRPr lang="en-US" dirty="0"/>
          </a:p>
        </p:txBody>
      </p:sp>
      <p:sp>
        <p:nvSpPr>
          <p:cNvPr id="7" name="Content Placeholder 2"/>
          <p:cNvSpPr>
            <a:spLocks noGrp="1"/>
          </p:cNvSpPr>
          <p:nvPr>
            <p:ph idx="1"/>
          </p:nvPr>
        </p:nvSpPr>
        <p:spPr>
          <a:xfrm>
            <a:off x="457200" y="1200151"/>
            <a:ext cx="8229600" cy="33944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1754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BLC0006_PPTtemplate-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lvl1pPr algn="l">
              <a:defRPr>
                <a:solidFill>
                  <a:srgbClr val="40404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8A8880E8-EE72-A14F-8A18-7F8C8EB46F88}" type="datetime1">
              <a:rPr lang="en-CA" smtClean="0"/>
              <a:t>2018-09-04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2C9D51-0105-6642-98BC-98C2D2D8A959}" type="slidenum">
              <a:rPr lang="en-US" smtClean="0"/>
              <a:pPr/>
              <a:t>‹#›</a:t>
            </a:fld>
            <a:endParaRPr lang="en-US" dirty="0"/>
          </a:p>
        </p:txBody>
      </p:sp>
      <p:sp>
        <p:nvSpPr>
          <p:cNvPr id="7" name="Content Placeholder 2"/>
          <p:cNvSpPr>
            <a:spLocks noGrp="1"/>
          </p:cNvSpPr>
          <p:nvPr>
            <p:ph idx="1"/>
          </p:nvPr>
        </p:nvSpPr>
        <p:spPr>
          <a:xfrm>
            <a:off x="457200" y="1200151"/>
            <a:ext cx="8229600" cy="33944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2054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B55F13-B668-A44D-ADD9-88EB5AD639CB}" type="datetime1">
              <a:rPr lang="en-CA" smtClean="0"/>
              <a:t>2018-09-04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2C9D51-0105-6642-98BC-98C2D2D8A959}" type="slidenum">
              <a:rPr lang="en-US" smtClean="0"/>
              <a:t>‹#›</a:t>
            </a:fld>
            <a:endParaRPr lang="en-US" dirty="0"/>
          </a:p>
        </p:txBody>
      </p:sp>
    </p:spTree>
    <p:extLst>
      <p:ext uri="{BB962C8B-B14F-4D97-AF65-F5344CB8AC3E}">
        <p14:creationId xmlns:p14="http://schemas.microsoft.com/office/powerpoint/2010/main" val="352539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B085F8-E990-0946-840A-73E7010035E6}" type="datetime1">
              <a:rPr lang="en-CA" smtClean="0"/>
              <a:t>2018-09-04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2C9D51-0105-6642-98BC-98C2D2D8A959}" type="slidenum">
              <a:rPr lang="en-US" smtClean="0"/>
              <a:t>‹#›</a:t>
            </a:fld>
            <a:endParaRPr lang="en-US" dirty="0"/>
          </a:p>
        </p:txBody>
      </p:sp>
    </p:spTree>
    <p:extLst>
      <p:ext uri="{BB962C8B-B14F-4D97-AF65-F5344CB8AC3E}">
        <p14:creationId xmlns:p14="http://schemas.microsoft.com/office/powerpoint/2010/main" val="430900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LC0006_PPTtemplate-2.jpg"/>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defRPr>
            </a:lvl1pPr>
          </a:lstStyle>
          <a:p>
            <a:fld id="{F0EB24FF-3BE3-B041-8913-AA38391B25B0}" type="datetime1">
              <a:rPr lang="en-CA" smtClean="0"/>
              <a:t>2018-09-04</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100">
                <a:solidFill>
                  <a:schemeClr val="tx1">
                    <a:tint val="75000"/>
                  </a:schemeClr>
                </a:solidFill>
              </a:defRPr>
            </a:lvl1pPr>
          </a:lstStyle>
          <a:p>
            <a:fld id="{892C9D51-0105-6642-98BC-98C2D2D8A959}" type="slidenum">
              <a:rPr lang="en-US" smtClean="0"/>
              <a:pPr/>
              <a:t>‹#›</a:t>
            </a:fld>
            <a:endParaRPr lang="en-US" dirty="0"/>
          </a:p>
        </p:txBody>
      </p:sp>
    </p:spTree>
    <p:extLst>
      <p:ext uri="{BB962C8B-B14F-4D97-AF65-F5344CB8AC3E}">
        <p14:creationId xmlns:p14="http://schemas.microsoft.com/office/powerpoint/2010/main" val="1327757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64" r:id="rId6"/>
    <p:sldLayoutId id="214748366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hf hdr="0" ftr="0" dt="0"/>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chart" Target="../charts/chart8.xml"/><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mailto:jstokes@larner.ca" TargetMode="External"/><Relationship Id="rId2" Type="http://schemas.openxmlformats.org/officeDocument/2006/relationships/hyperlink" Target="mailto:businesssupports@biglakescounty.ca" TargetMode="External"/><Relationship Id="rId1" Type="http://schemas.openxmlformats.org/officeDocument/2006/relationships/slideLayout" Target="../slideLayouts/slideLayout1.xml"/><Relationship Id="rId6" Type="http://schemas.openxmlformats.org/officeDocument/2006/relationships/hyperlink" Target="http://www.gobiglakes.ca/" TargetMode="External"/><Relationship Id="rId5" Type="http://schemas.openxmlformats.org/officeDocument/2006/relationships/hyperlink" Target="mailto:lbaroldi@progressunltd.com" TargetMode="External"/><Relationship Id="rId4" Type="http://schemas.openxmlformats.org/officeDocument/2006/relationships/hyperlink" Target="mailto:ecdev@biglakescounty.c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CA" sz="2800" b="1" dirty="0">
                <a:solidFill>
                  <a:schemeClr val="tx1"/>
                </a:solidFill>
              </a:rPr>
              <a:t>2018 Local Business Survey:</a:t>
            </a:r>
            <a:br>
              <a:rPr lang="en-CA" sz="2800" b="1" dirty="0">
                <a:solidFill>
                  <a:schemeClr val="tx1"/>
                </a:solidFill>
              </a:rPr>
            </a:br>
            <a:r>
              <a:rPr lang="en-CA" sz="2800" b="1" dirty="0">
                <a:solidFill>
                  <a:schemeClr val="tx1"/>
                </a:solidFill>
              </a:rPr>
              <a:t> Key Findings and Action Plan</a:t>
            </a:r>
            <a:br>
              <a:rPr lang="en-CA" sz="2800" b="1" dirty="0">
                <a:solidFill>
                  <a:schemeClr val="tx1"/>
                </a:solidFill>
              </a:rPr>
            </a:br>
            <a:r>
              <a:rPr lang="en-CA" sz="2800" b="1" dirty="0">
                <a:solidFill>
                  <a:schemeClr val="tx1"/>
                </a:solidFill>
              </a:rPr>
              <a:t>for the Big Lakes County-High Prairie-Swan Hills Area</a:t>
            </a:r>
            <a:endParaRPr lang="en-US" sz="2800" b="1" dirty="0">
              <a:solidFill>
                <a:schemeClr val="tx1"/>
              </a:solidFill>
            </a:endParaRPr>
          </a:p>
        </p:txBody>
      </p:sp>
      <p:sp>
        <p:nvSpPr>
          <p:cNvPr id="3" name="Subtitle 2"/>
          <p:cNvSpPr>
            <a:spLocks noGrp="1"/>
          </p:cNvSpPr>
          <p:nvPr>
            <p:ph type="subTitle" idx="1"/>
          </p:nvPr>
        </p:nvSpPr>
        <p:spPr/>
        <p:txBody>
          <a:bodyPr vert="horz" lIns="91440" tIns="45720" rIns="91440" bIns="45720" rtlCol="0" anchor="t">
            <a:normAutofit fontScale="40000" lnSpcReduction="20000"/>
          </a:bodyPr>
          <a:lstStyle/>
          <a:p>
            <a:endParaRPr lang="en-US" sz="2900" i="1" dirty="0">
              <a:solidFill>
                <a:schemeClr val="tx1"/>
              </a:solidFill>
            </a:endParaRPr>
          </a:p>
          <a:p>
            <a:r>
              <a:rPr lang="en-US" sz="2900" i="1" dirty="0">
                <a:solidFill>
                  <a:schemeClr val="tx1"/>
                </a:solidFill>
              </a:rPr>
              <a:t>Prepared for: Big Lakes County</a:t>
            </a:r>
          </a:p>
          <a:p>
            <a:endParaRPr lang="en-US" sz="2900" i="1" dirty="0">
              <a:solidFill>
                <a:schemeClr val="tx1"/>
              </a:solidFill>
            </a:endParaRPr>
          </a:p>
          <a:p>
            <a:r>
              <a:rPr lang="en-US" sz="2900" i="1" dirty="0">
                <a:solidFill>
                  <a:schemeClr val="tx1"/>
                </a:solidFill>
              </a:rPr>
              <a:t>Shared with: All other communities within the county limits</a:t>
            </a:r>
          </a:p>
          <a:p>
            <a:endParaRPr lang="en-US" sz="2900" i="1" dirty="0">
              <a:solidFill>
                <a:schemeClr val="tx1"/>
              </a:solidFill>
            </a:endParaRPr>
          </a:p>
          <a:p>
            <a:r>
              <a:rPr lang="en-US" sz="2900" i="1" dirty="0">
                <a:solidFill>
                  <a:schemeClr val="tx1"/>
                </a:solidFill>
              </a:rPr>
              <a:t>Prepared by: Big Lakes County Economic Development Authority with support from MDB Insight </a:t>
            </a:r>
          </a:p>
          <a:p>
            <a:endParaRPr lang="en-US"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892C9D51-0105-6642-98BC-98C2D2D8A959}" type="slidenum">
              <a:rPr lang="en-US" smtClean="0"/>
              <a:t>1</a:t>
            </a:fld>
            <a:endParaRPr lang="en-US" dirty="0"/>
          </a:p>
        </p:txBody>
      </p:sp>
    </p:spTree>
    <p:extLst>
      <p:ext uri="{BB962C8B-B14F-4D97-AF65-F5344CB8AC3E}">
        <p14:creationId xmlns:p14="http://schemas.microsoft.com/office/powerpoint/2010/main" val="2560430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Steps 5 to 8</a:t>
            </a:r>
          </a:p>
        </p:txBody>
      </p:sp>
      <p:sp>
        <p:nvSpPr>
          <p:cNvPr id="3" name="Content Placeholder 2"/>
          <p:cNvSpPr>
            <a:spLocks noGrp="1"/>
          </p:cNvSpPr>
          <p:nvPr>
            <p:ph idx="1"/>
          </p:nvPr>
        </p:nvSpPr>
        <p:spPr/>
        <p:txBody>
          <a:bodyPr>
            <a:normAutofit/>
          </a:bodyPr>
          <a:lstStyle/>
          <a:p>
            <a:pPr defTabSz="914400">
              <a:lnSpc>
                <a:spcPct val="120000"/>
              </a:lnSpc>
              <a:spcBef>
                <a:spcPts val="0"/>
              </a:spcBef>
              <a:buFont typeface="+mj-lt"/>
              <a:buAutoNum type="arabicPeriod" startAt="5"/>
              <a:defRPr/>
            </a:pPr>
            <a:r>
              <a:rPr lang="en-US" sz="1400" b="1" dirty="0"/>
              <a:t>Conduct the Survey</a:t>
            </a:r>
            <a:r>
              <a:rPr lang="en-US" sz="1400" dirty="0"/>
              <a:t>: MDB conducted the phone survey between June 21 to 29, 2018. They </a:t>
            </a:r>
            <a:r>
              <a:rPr lang="en-US" sz="1400" dirty="0">
                <a:latin typeface="+mj-lt"/>
              </a:rPr>
              <a:t>interviewed a random sample of 80 out of the 585 companies on the EDA’s  database. This resulted in a margin of error of +/-10%, which means confidence in the survey results 19 times out of 20.</a:t>
            </a:r>
          </a:p>
          <a:p>
            <a:pPr defTabSz="914400">
              <a:lnSpc>
                <a:spcPct val="120000"/>
              </a:lnSpc>
              <a:spcBef>
                <a:spcPts val="0"/>
              </a:spcBef>
              <a:buFont typeface="+mj-lt"/>
              <a:buAutoNum type="arabicPeriod" startAt="5"/>
              <a:defRPr/>
            </a:pPr>
            <a:r>
              <a:rPr lang="en-US" sz="1400" b="1" dirty="0">
                <a:latin typeface="+mj-lt"/>
              </a:rPr>
              <a:t>Share Green and Red Flags with the EDA: </a:t>
            </a:r>
            <a:r>
              <a:rPr lang="en-US" sz="1400" dirty="0">
                <a:latin typeface="+mj-lt"/>
              </a:rPr>
              <a:t>MDB shared the names of businesses that were “red flags” (planning to downsize, sell, or close in the next 6 moths to a year) and “green flags” (expanding in the next year). Red flags are considered risks and green flags are considered opportunities. </a:t>
            </a:r>
            <a:endParaRPr lang="en-US" sz="1400" b="1" dirty="0">
              <a:latin typeface="+mj-lt"/>
            </a:endParaRPr>
          </a:p>
          <a:p>
            <a:pPr defTabSz="914400">
              <a:lnSpc>
                <a:spcPct val="120000"/>
              </a:lnSpc>
              <a:spcBef>
                <a:spcPts val="0"/>
              </a:spcBef>
              <a:buFont typeface="+mj-lt"/>
              <a:buAutoNum type="arabicPeriod" startAt="5"/>
              <a:defRPr/>
            </a:pPr>
            <a:r>
              <a:rPr lang="en-US" sz="1400" b="1" dirty="0">
                <a:latin typeface="+mj-lt"/>
              </a:rPr>
              <a:t>Analyze Findings and Produce Report: </a:t>
            </a:r>
            <a:r>
              <a:rPr lang="en-US" sz="1400" dirty="0">
                <a:latin typeface="+mj-lt"/>
              </a:rPr>
              <a:t>The EDA took MDB’s preliminary analysis and developed this document. </a:t>
            </a:r>
            <a:endParaRPr lang="en-US" sz="1400" b="1" dirty="0">
              <a:latin typeface="+mj-lt"/>
            </a:endParaRPr>
          </a:p>
          <a:p>
            <a:pPr defTabSz="914400">
              <a:lnSpc>
                <a:spcPct val="120000"/>
              </a:lnSpc>
              <a:spcBef>
                <a:spcPts val="0"/>
              </a:spcBef>
              <a:buFont typeface="+mj-lt"/>
              <a:buAutoNum type="arabicPeriod" startAt="5"/>
              <a:defRPr/>
            </a:pPr>
            <a:r>
              <a:rPr lang="en-US" sz="1400" b="1" dirty="0">
                <a:latin typeface="+mj-lt"/>
              </a:rPr>
              <a:t>Implement the Action Plan: </a:t>
            </a:r>
            <a:r>
              <a:rPr lang="en-US" sz="1400" dirty="0">
                <a:latin typeface="+mj-lt"/>
              </a:rPr>
              <a:t>The EDA has a plan in place to improve business supports and to address the priorities and issues from the survey findings.</a:t>
            </a:r>
            <a:endParaRPr lang="en-US" sz="1400" b="1" dirty="0">
              <a:latin typeface="+mj-lt"/>
            </a:endParaRPr>
          </a:p>
          <a:p>
            <a:pPr marL="514350" indent="-514350" algn="just" defTabSz="914400">
              <a:lnSpc>
                <a:spcPct val="120000"/>
              </a:lnSpc>
              <a:spcBef>
                <a:spcPts val="0"/>
              </a:spcBef>
              <a:buFont typeface="+mj-lt"/>
              <a:buAutoNum type="arabicPeriod" startAt="5"/>
              <a:defRPr/>
            </a:pPr>
            <a:endParaRPr lang="en-US" sz="1600" b="1" dirty="0">
              <a:latin typeface="+mj-lt"/>
            </a:endParaRPr>
          </a:p>
          <a:p>
            <a:pPr marL="514350" indent="-514350" algn="just" defTabSz="914400">
              <a:lnSpc>
                <a:spcPct val="120000"/>
              </a:lnSpc>
              <a:spcBef>
                <a:spcPts val="0"/>
              </a:spcBef>
              <a:buFont typeface="+mj-lt"/>
              <a:buAutoNum type="arabicPeriod" startAt="5"/>
              <a:defRPr/>
            </a:pPr>
            <a:endParaRPr lang="en-US" sz="1600" b="1" dirty="0">
              <a:latin typeface="+mj-lt"/>
            </a:endParaRPr>
          </a:p>
          <a:p>
            <a:pPr marL="514350" indent="-514350" algn="just" defTabSz="914400">
              <a:lnSpc>
                <a:spcPct val="120000"/>
              </a:lnSpc>
              <a:spcBef>
                <a:spcPts val="0"/>
              </a:spcBef>
              <a:buFont typeface="+mj-lt"/>
              <a:buAutoNum type="arabicPeriod" startAt="5"/>
              <a:defRPr/>
            </a:pPr>
            <a:endParaRPr lang="en-US" sz="1600" b="1" dirty="0">
              <a:latin typeface="+mj-lt"/>
            </a:endParaRPr>
          </a:p>
          <a:p>
            <a:pPr marL="514350" indent="-514350" algn="just" defTabSz="914400">
              <a:lnSpc>
                <a:spcPct val="120000"/>
              </a:lnSpc>
              <a:spcBef>
                <a:spcPts val="0"/>
              </a:spcBef>
              <a:buFont typeface="+mj-lt"/>
              <a:buAutoNum type="arabicPeriod" startAt="5"/>
              <a:defRPr/>
            </a:pPr>
            <a:endParaRPr lang="en-US" sz="1600" b="1" dirty="0">
              <a:latin typeface="+mj-lt"/>
            </a:endParaRPr>
          </a:p>
          <a:p>
            <a:pPr marL="514350" indent="-514350" algn="just" defTabSz="914400">
              <a:lnSpc>
                <a:spcPct val="120000"/>
              </a:lnSpc>
              <a:spcBef>
                <a:spcPts val="0"/>
              </a:spcBef>
              <a:buFont typeface="+mj-lt"/>
              <a:buAutoNum type="arabicPeriod" startAt="5"/>
              <a:defRPr/>
            </a:pPr>
            <a:endParaRPr lang="en-US" sz="2000" b="1" dirty="0"/>
          </a:p>
          <a:p>
            <a:endParaRPr lang="en-US" dirty="0"/>
          </a:p>
        </p:txBody>
      </p:sp>
      <p:sp>
        <p:nvSpPr>
          <p:cNvPr id="4" name="Slide Number Placeholder 3"/>
          <p:cNvSpPr>
            <a:spLocks noGrp="1"/>
          </p:cNvSpPr>
          <p:nvPr>
            <p:ph type="sldNum" sz="quarter" idx="12"/>
          </p:nvPr>
        </p:nvSpPr>
        <p:spPr/>
        <p:txBody>
          <a:bodyPr/>
          <a:lstStyle/>
          <a:p>
            <a:fld id="{892C9D51-0105-6642-98BC-98C2D2D8A959}" type="slidenum">
              <a:rPr lang="en-US" smtClean="0"/>
              <a:pPr/>
              <a:t>10</a:t>
            </a:fld>
            <a:endParaRPr lang="en-US" dirty="0"/>
          </a:p>
        </p:txBody>
      </p:sp>
    </p:spTree>
    <p:extLst>
      <p:ext uri="{BB962C8B-B14F-4D97-AF65-F5344CB8AC3E}">
        <p14:creationId xmlns:p14="http://schemas.microsoft.com/office/powerpoint/2010/main" val="497042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FEAC65-D2A2-C646-B820-B3D954AD33CB}"/>
              </a:ext>
            </a:extLst>
          </p:cNvPr>
          <p:cNvSpPr>
            <a:spLocks noGrp="1"/>
          </p:cNvSpPr>
          <p:nvPr>
            <p:ph type="ctrTitle"/>
          </p:nvPr>
        </p:nvSpPr>
        <p:spPr>
          <a:xfrm>
            <a:off x="685800" y="1024812"/>
            <a:ext cx="7637242" cy="1102519"/>
          </a:xfrm>
        </p:spPr>
        <p:txBody>
          <a:bodyPr>
            <a:normAutofit/>
          </a:bodyPr>
          <a:lstStyle/>
          <a:p>
            <a:r>
              <a:rPr lang="en-US" dirty="0"/>
              <a:t>Summary</a:t>
            </a:r>
          </a:p>
        </p:txBody>
      </p:sp>
      <p:sp>
        <p:nvSpPr>
          <p:cNvPr id="2" name="Slide Number Placeholder 1"/>
          <p:cNvSpPr>
            <a:spLocks noGrp="1"/>
          </p:cNvSpPr>
          <p:nvPr>
            <p:ph type="sldNum" sz="quarter" idx="12"/>
          </p:nvPr>
        </p:nvSpPr>
        <p:spPr/>
        <p:txBody>
          <a:bodyPr/>
          <a:lstStyle/>
          <a:p>
            <a:fld id="{892C9D51-0105-6642-98BC-98C2D2D8A959}" type="slidenum">
              <a:rPr lang="en-US" smtClean="0"/>
              <a:t>11</a:t>
            </a:fld>
            <a:endParaRPr lang="en-US" dirty="0"/>
          </a:p>
        </p:txBody>
      </p:sp>
    </p:spTree>
    <p:extLst>
      <p:ext uri="{BB962C8B-B14F-4D97-AF65-F5344CB8AC3E}">
        <p14:creationId xmlns:p14="http://schemas.microsoft.com/office/powerpoint/2010/main" val="108975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defTabSz="914400">
              <a:spcBef>
                <a:spcPts val="0"/>
              </a:spcBef>
              <a:defRPr/>
            </a:pPr>
            <a:r>
              <a:rPr lang="en-US" sz="3600" dirty="0"/>
              <a:t>Executive Summary</a:t>
            </a:r>
          </a:p>
        </p:txBody>
      </p:sp>
      <p:sp>
        <p:nvSpPr>
          <p:cNvPr id="3" name="Content Placeholder 2"/>
          <p:cNvSpPr>
            <a:spLocks noGrp="1"/>
          </p:cNvSpPr>
          <p:nvPr>
            <p:ph idx="1"/>
          </p:nvPr>
        </p:nvSpPr>
        <p:spPr/>
        <p:txBody>
          <a:bodyPr>
            <a:noAutofit/>
          </a:bodyPr>
          <a:lstStyle/>
          <a:p>
            <a:pPr algn="just"/>
            <a:r>
              <a:rPr lang="en-US" sz="1400" dirty="0"/>
              <a:t>This report presents key findings in three categories: 1) Business Community (profile and trends),                   2) Satisfaction and Priorities (based on business factors), 3) future plans (growth vs. at-risk businesses)</a:t>
            </a:r>
            <a:endParaRPr lang="en-US" sz="1400" b="1" dirty="0"/>
          </a:p>
          <a:p>
            <a:pPr algn="just"/>
            <a:r>
              <a:rPr lang="en-US" sz="1400" dirty="0"/>
              <a:t>Overall, businesses in the Big Lakes-High Prairie-Swan Hills area are small (1-10 full-time employees) and long-standing operations (over 10 years) that own their own properties. They sell their goods and services mostly to the local market.</a:t>
            </a:r>
          </a:p>
          <a:p>
            <a:pPr algn="just"/>
            <a:r>
              <a:rPr lang="en-US" sz="1400" dirty="0"/>
              <a:t>Over 80% of businesses are satisfied with doing business in the area and feel increasingly optimistic about the business climate and future revenues. They are satisfied with business factors such as availability of water and affordable housing, zoning, and support from local residents and businesses. These factors, however, are not their priorities.</a:t>
            </a:r>
          </a:p>
          <a:p>
            <a:pPr algn="just"/>
            <a:r>
              <a:rPr lang="en-US" sz="1400" dirty="0"/>
              <a:t>Businesses are most concerned about the availability of skilled </a:t>
            </a:r>
            <a:r>
              <a:rPr lang="en-US" sz="1400" dirty="0" err="1"/>
              <a:t>labour</a:t>
            </a:r>
            <a:r>
              <a:rPr lang="en-US" sz="1400" dirty="0"/>
              <a:t> in the area, followed by development/building permit processes, internet and cell service, municipal property taxes, and roads.</a:t>
            </a:r>
          </a:p>
          <a:p>
            <a:pPr algn="just"/>
            <a:r>
              <a:rPr lang="en-US" sz="1400" dirty="0"/>
              <a:t>Approximately 24% of business owners (19 businesses) surveyed are looking to expand, while 39% (31 businesses) are considering relocating, downsizing, selling or closing. Of those looking to grow, 9 are struggling to do so. </a:t>
            </a:r>
          </a:p>
          <a:p>
            <a:pPr algn="just"/>
            <a:endParaRPr lang="en-US" sz="1400" dirty="0"/>
          </a:p>
        </p:txBody>
      </p:sp>
      <p:sp>
        <p:nvSpPr>
          <p:cNvPr id="2" name="Slide Number Placeholder 1"/>
          <p:cNvSpPr>
            <a:spLocks noGrp="1"/>
          </p:cNvSpPr>
          <p:nvPr>
            <p:ph type="sldNum" sz="quarter" idx="12"/>
          </p:nvPr>
        </p:nvSpPr>
        <p:spPr/>
        <p:txBody>
          <a:bodyPr/>
          <a:lstStyle/>
          <a:p>
            <a:fld id="{892C9D51-0105-6642-98BC-98C2D2D8A959}" type="slidenum">
              <a:rPr lang="en-US" smtClean="0"/>
              <a:pPr/>
              <a:t>12</a:t>
            </a:fld>
            <a:endParaRPr lang="en-US" dirty="0"/>
          </a:p>
        </p:txBody>
      </p:sp>
    </p:spTree>
    <p:extLst>
      <p:ext uri="{BB962C8B-B14F-4D97-AF65-F5344CB8AC3E}">
        <p14:creationId xmlns:p14="http://schemas.microsoft.com/office/powerpoint/2010/main" val="1235186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defTabSz="914400">
              <a:spcBef>
                <a:spcPts val="0"/>
              </a:spcBef>
              <a:defRPr/>
            </a:pPr>
            <a:r>
              <a:rPr lang="en-US" sz="3600" dirty="0"/>
              <a:t>Executive Summary</a:t>
            </a:r>
          </a:p>
        </p:txBody>
      </p:sp>
      <p:sp>
        <p:nvSpPr>
          <p:cNvPr id="3" name="Content Placeholder 2"/>
          <p:cNvSpPr>
            <a:spLocks noGrp="1"/>
          </p:cNvSpPr>
          <p:nvPr>
            <p:ph idx="1"/>
          </p:nvPr>
        </p:nvSpPr>
        <p:spPr/>
        <p:txBody>
          <a:bodyPr>
            <a:noAutofit/>
          </a:bodyPr>
          <a:lstStyle/>
          <a:p>
            <a:pPr algn="just"/>
            <a:r>
              <a:rPr lang="en-US" sz="1400" dirty="0"/>
              <a:t>These key findings show that businesses in the area are optimistic and resilient, but are struggling in different ways. While the business community appears stable at face value, there are underlying issues to monitor and address, such as start-up activity, youth entrepreneurship, HR planning and best practices, long-term planning for succession and growth, market diversification, and possible information gaps. All of these issues increase a business community’s vulnerability.</a:t>
            </a:r>
          </a:p>
          <a:p>
            <a:pPr algn="just"/>
            <a:r>
              <a:rPr lang="en-US" sz="1400" dirty="0"/>
              <a:t>The business factors that are priorities and have high levels of dissatisfaction need to be addressed. The first step is to reach out to the businesses surveyed to understand why they are dissatisfied and what they would like to see happen. It is important to make moves to improve these factors in the short and long-term. For some factors, like broadband, improved communications about progress to date and current projects will help. Others factors, such as skilled labour availability, will require more research and a coordinated plan of action with educational institutions.</a:t>
            </a:r>
          </a:p>
          <a:p>
            <a:pPr algn="just"/>
            <a:r>
              <a:rPr lang="en-US" sz="1400" dirty="0"/>
              <a:t>This survey gathered contact information for all businesses interviewed (except those who wanted to remain anonymous). The 19 growth businesses (green flags) and the 31 at-risk businesses (red flags) will be contacted and offered assistance.</a:t>
            </a:r>
          </a:p>
          <a:p>
            <a:pPr algn="just"/>
            <a:endParaRPr lang="en-US" sz="1400" dirty="0"/>
          </a:p>
          <a:p>
            <a:pPr algn="just"/>
            <a:endParaRPr lang="en-US" sz="1400" dirty="0"/>
          </a:p>
        </p:txBody>
      </p:sp>
      <p:sp>
        <p:nvSpPr>
          <p:cNvPr id="2" name="Slide Number Placeholder 1"/>
          <p:cNvSpPr>
            <a:spLocks noGrp="1"/>
          </p:cNvSpPr>
          <p:nvPr>
            <p:ph type="sldNum" sz="quarter" idx="12"/>
          </p:nvPr>
        </p:nvSpPr>
        <p:spPr/>
        <p:txBody>
          <a:bodyPr/>
          <a:lstStyle/>
          <a:p>
            <a:fld id="{892C9D51-0105-6642-98BC-98C2D2D8A959}" type="slidenum">
              <a:rPr lang="en-US" smtClean="0"/>
              <a:pPr/>
              <a:t>13</a:t>
            </a:fld>
            <a:endParaRPr lang="en-US" dirty="0"/>
          </a:p>
        </p:txBody>
      </p:sp>
    </p:spTree>
    <p:extLst>
      <p:ext uri="{BB962C8B-B14F-4D97-AF65-F5344CB8AC3E}">
        <p14:creationId xmlns:p14="http://schemas.microsoft.com/office/powerpoint/2010/main" val="3319308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Conclusions and Actions</a:t>
            </a:r>
          </a:p>
        </p:txBody>
      </p:sp>
      <p:sp>
        <p:nvSpPr>
          <p:cNvPr id="8" name="Content Placeholder 7">
            <a:extLst>
              <a:ext uri="{FF2B5EF4-FFF2-40B4-BE49-F238E27FC236}">
                <a16:creationId xmlns:a16="http://schemas.microsoft.com/office/drawing/2014/main" id="{E5AA0C78-5D66-E54E-8261-4479C7FE734A}"/>
              </a:ext>
            </a:extLst>
          </p:cNvPr>
          <p:cNvSpPr>
            <a:spLocks noGrp="1"/>
          </p:cNvSpPr>
          <p:nvPr>
            <p:ph idx="1"/>
          </p:nvPr>
        </p:nvSpPr>
        <p:spPr/>
        <p:txBody>
          <a:bodyPr>
            <a:normAutofit/>
          </a:bodyPr>
          <a:lstStyle/>
          <a:p>
            <a:pPr marL="342900" lvl="1" indent="-342900">
              <a:buFont typeface="Arial"/>
              <a:buChar char="•"/>
            </a:pPr>
            <a:r>
              <a:rPr lang="en-US" sz="1400" dirty="0"/>
              <a:t>This survey took the pulse of the business community in the region. As such, its results are NOT reflective of one government, community, or industry. Therefore, actions ought to target all businesses and involve all communities in the area.</a:t>
            </a:r>
            <a:r>
              <a:rPr lang="en-US" sz="1100" dirty="0"/>
              <a:t> </a:t>
            </a:r>
            <a:endParaRPr lang="en-US" sz="1400" dirty="0"/>
          </a:p>
          <a:p>
            <a:r>
              <a:rPr lang="en-US" sz="1400" dirty="0"/>
              <a:t>The EDA has developed a Business Supports Program led by a Business Resources Advisor. This program will be available to all businesses within the county limits and delivered with input from communities until December 31</a:t>
            </a:r>
            <a:r>
              <a:rPr lang="en-US" sz="1400" baseline="30000" dirty="0"/>
              <a:t>st</a:t>
            </a:r>
            <a:r>
              <a:rPr lang="en-US" sz="1400" dirty="0"/>
              <a:t>, 2020. If the program succeeds, the EDA would like to work with other communities to extend this program. </a:t>
            </a:r>
          </a:p>
          <a:p>
            <a:r>
              <a:rPr lang="en-US" sz="1400" dirty="0"/>
              <a:t>Key immediate actions based on this survey:</a:t>
            </a:r>
          </a:p>
          <a:p>
            <a:pPr lvl="1">
              <a:buAutoNum type="arabicPeriod"/>
            </a:pPr>
            <a:r>
              <a:rPr lang="en-US" sz="1200" dirty="0"/>
              <a:t>Improve support for local businesses (Business Supports Program)</a:t>
            </a:r>
          </a:p>
          <a:p>
            <a:pPr lvl="1">
              <a:buAutoNum type="arabicPeriod"/>
            </a:pPr>
            <a:r>
              <a:rPr lang="en-US" sz="1200" dirty="0"/>
              <a:t>Address priorities identified by businesses (availability of </a:t>
            </a:r>
            <a:r>
              <a:rPr lang="en-US" sz="1200" dirty="0" err="1"/>
              <a:t>labour</a:t>
            </a:r>
            <a:r>
              <a:rPr lang="en-US" sz="1200" dirty="0"/>
              <a:t>, especially skilled; development/building permit process; internet and cell service; municipal property taxes; and roads).</a:t>
            </a:r>
          </a:p>
          <a:p>
            <a:pPr lvl="1">
              <a:buAutoNum type="arabicPeriod"/>
            </a:pPr>
            <a:r>
              <a:rPr lang="en-US" sz="1200" dirty="0"/>
              <a:t>Address other concerns raised from this study (business planning, start-up levels, youth entrepreneurship, HR, best practices, information gaps, market diversification)</a:t>
            </a:r>
          </a:p>
          <a:p>
            <a:pPr lvl="1">
              <a:buAutoNum type="arabicPeriod"/>
            </a:pPr>
            <a:r>
              <a:rPr lang="en-US" sz="1200" dirty="0"/>
              <a:t>Reach out to green (growth) and red flag (at risk) businesses </a:t>
            </a:r>
          </a:p>
          <a:p>
            <a:pPr>
              <a:buAutoNum type="arabicPeriod"/>
            </a:pPr>
            <a:endParaRPr lang="en-US" sz="1400" dirty="0"/>
          </a:p>
        </p:txBody>
      </p:sp>
      <p:sp>
        <p:nvSpPr>
          <p:cNvPr id="3" name="Slide Number Placeholder 2"/>
          <p:cNvSpPr>
            <a:spLocks noGrp="1"/>
          </p:cNvSpPr>
          <p:nvPr>
            <p:ph type="sldNum" sz="quarter" idx="12"/>
          </p:nvPr>
        </p:nvSpPr>
        <p:spPr/>
        <p:txBody>
          <a:bodyPr/>
          <a:lstStyle/>
          <a:p>
            <a:fld id="{892C9D51-0105-6642-98BC-98C2D2D8A959}" type="slidenum">
              <a:rPr lang="en-US" smtClean="0"/>
              <a:pPr/>
              <a:t>14</a:t>
            </a:fld>
            <a:endParaRPr lang="en-US" dirty="0"/>
          </a:p>
        </p:txBody>
      </p:sp>
    </p:spTree>
    <p:extLst>
      <p:ext uri="{BB962C8B-B14F-4D97-AF65-F5344CB8AC3E}">
        <p14:creationId xmlns:p14="http://schemas.microsoft.com/office/powerpoint/2010/main" val="4107580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47A878-4E18-A247-8965-AA1E87165D39}"/>
              </a:ext>
            </a:extLst>
          </p:cNvPr>
          <p:cNvSpPr>
            <a:spLocks noGrp="1"/>
          </p:cNvSpPr>
          <p:nvPr>
            <p:ph type="ctrTitle"/>
          </p:nvPr>
        </p:nvSpPr>
        <p:spPr/>
        <p:txBody>
          <a:bodyPr>
            <a:normAutofit fontScale="90000"/>
          </a:bodyPr>
          <a:lstStyle/>
          <a:p>
            <a:r>
              <a:rPr lang="en-US" dirty="0"/>
              <a:t>Survey Key Findings</a:t>
            </a:r>
            <a:br>
              <a:rPr lang="en-US" dirty="0"/>
            </a:br>
            <a:r>
              <a:rPr lang="en-US" dirty="0"/>
              <a:t>Part 1: Business Community</a:t>
            </a:r>
          </a:p>
        </p:txBody>
      </p:sp>
      <p:sp>
        <p:nvSpPr>
          <p:cNvPr id="2" name="Slide Number Placeholder 1"/>
          <p:cNvSpPr>
            <a:spLocks noGrp="1"/>
          </p:cNvSpPr>
          <p:nvPr>
            <p:ph type="sldNum" sz="quarter" idx="12"/>
          </p:nvPr>
        </p:nvSpPr>
        <p:spPr/>
        <p:txBody>
          <a:bodyPr/>
          <a:lstStyle/>
          <a:p>
            <a:fld id="{892C9D51-0105-6642-98BC-98C2D2D8A959}" type="slidenum">
              <a:rPr lang="en-US" smtClean="0"/>
              <a:t>15</a:t>
            </a:fld>
            <a:endParaRPr lang="en-US" dirty="0"/>
          </a:p>
        </p:txBody>
      </p:sp>
    </p:spTree>
    <p:extLst>
      <p:ext uri="{BB962C8B-B14F-4D97-AF65-F5344CB8AC3E}">
        <p14:creationId xmlns:p14="http://schemas.microsoft.com/office/powerpoint/2010/main" val="4020227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defTabSz="914400">
              <a:spcBef>
                <a:spcPts val="0"/>
              </a:spcBef>
              <a:defRPr/>
            </a:pPr>
            <a:r>
              <a:rPr lang="en-CA" sz="3600" dirty="0"/>
              <a:t>Summary </a:t>
            </a:r>
            <a:endParaRPr lang="en-US" sz="3600" dirty="0"/>
          </a:p>
        </p:txBody>
      </p:sp>
      <p:sp>
        <p:nvSpPr>
          <p:cNvPr id="3" name="Content Placeholder 2"/>
          <p:cNvSpPr>
            <a:spLocks noGrp="1"/>
          </p:cNvSpPr>
          <p:nvPr>
            <p:ph idx="1"/>
          </p:nvPr>
        </p:nvSpPr>
        <p:spPr/>
        <p:txBody>
          <a:bodyPr>
            <a:noAutofit/>
          </a:bodyPr>
          <a:lstStyle/>
          <a:p>
            <a:pPr algn="just"/>
            <a:r>
              <a:rPr lang="en-US" sz="1400" dirty="0"/>
              <a:t>The majority of businesses : (1) have 1-10 employees, (2) have been in business for more than 10 years, and (3) own their own properties. This signals </a:t>
            </a:r>
            <a:r>
              <a:rPr lang="en-US" sz="1400" b="1" dirty="0"/>
              <a:t>an established and mature small business community</a:t>
            </a:r>
            <a:r>
              <a:rPr lang="en-US" sz="1400" dirty="0"/>
              <a:t>, but does raise concerns about the </a:t>
            </a:r>
            <a:r>
              <a:rPr lang="en-US" sz="1400" b="1" dirty="0"/>
              <a:t>participation rates of younger entrepreneurs, succession planning, and start-up activity. </a:t>
            </a:r>
          </a:p>
          <a:p>
            <a:pPr algn="just"/>
            <a:r>
              <a:rPr lang="en-US" sz="1400" dirty="0"/>
              <a:t>The larger the company (6 or more employees), the higher </a:t>
            </a:r>
            <a:r>
              <a:rPr lang="en-US" sz="1400" b="1" dirty="0"/>
              <a:t>the ratio of full-time (FT) to part-time (PT) employees</a:t>
            </a:r>
            <a:r>
              <a:rPr lang="en-US" sz="1400" dirty="0"/>
              <a:t>. Smaller companies (1-5 employees) may be seasonal or unable/unwilling to hire FT employees. This trend can adversely impact local consumer demand and economic growth if total PT jobs out number FT. </a:t>
            </a:r>
          </a:p>
          <a:p>
            <a:pPr algn="just"/>
            <a:r>
              <a:rPr lang="en-US" sz="1400" b="1" dirty="0"/>
              <a:t>Market diversification is low. </a:t>
            </a:r>
            <a:r>
              <a:rPr lang="en-US" sz="1400" dirty="0"/>
              <a:t>Only 13% of businesses sell their goods or services nationally or internationally, while 87% of businesses focus on local or regional markets exclusively. This increases businesses’ vulnerability.</a:t>
            </a:r>
          </a:p>
          <a:p>
            <a:pPr algn="just"/>
            <a:r>
              <a:rPr lang="en-US" sz="1400" b="1" dirty="0"/>
              <a:t>Businesses are optimistic that their revenue will stay the same (42%) or increase (21%) </a:t>
            </a:r>
            <a:r>
              <a:rPr lang="en-US" sz="1400" dirty="0"/>
              <a:t>in 2019. This is a good sign after downturn. At the same time, 31/80 companies were red flagged. This indicates that some industries might be more optimistic than others. It also begs the question what information this optimism is based on.</a:t>
            </a:r>
          </a:p>
          <a:p>
            <a:pPr algn="just"/>
            <a:endParaRPr lang="en-US" sz="1400" dirty="0"/>
          </a:p>
          <a:p>
            <a:pPr defTabSz="914400">
              <a:spcBef>
                <a:spcPts val="0"/>
              </a:spcBef>
              <a:defRPr/>
            </a:pPr>
            <a:endParaRPr lang="en-US" sz="1400" dirty="0"/>
          </a:p>
          <a:p>
            <a:pPr defTabSz="914400">
              <a:spcBef>
                <a:spcPts val="0"/>
              </a:spcBef>
              <a:defRPr/>
            </a:pPr>
            <a:endParaRPr lang="en-US" sz="1400" dirty="0"/>
          </a:p>
          <a:p>
            <a:pPr defTabSz="914400">
              <a:spcBef>
                <a:spcPts val="0"/>
              </a:spcBef>
              <a:defRPr/>
            </a:pPr>
            <a:endParaRPr lang="en-US" sz="1400" dirty="0"/>
          </a:p>
          <a:p>
            <a:pPr marL="0" indent="0" defTabSz="914400">
              <a:spcBef>
                <a:spcPts val="0"/>
              </a:spcBef>
              <a:buNone/>
              <a:defRPr/>
            </a:pPr>
            <a:endParaRPr lang="en-US" sz="1400" dirty="0"/>
          </a:p>
        </p:txBody>
      </p:sp>
      <p:sp>
        <p:nvSpPr>
          <p:cNvPr id="2" name="Slide Number Placeholder 1"/>
          <p:cNvSpPr>
            <a:spLocks noGrp="1"/>
          </p:cNvSpPr>
          <p:nvPr>
            <p:ph type="sldNum" sz="quarter" idx="12"/>
          </p:nvPr>
        </p:nvSpPr>
        <p:spPr/>
        <p:txBody>
          <a:bodyPr/>
          <a:lstStyle/>
          <a:p>
            <a:fld id="{892C9D51-0105-6642-98BC-98C2D2D8A959}" type="slidenum">
              <a:rPr lang="en-US" smtClean="0"/>
              <a:pPr/>
              <a:t>16</a:t>
            </a:fld>
            <a:endParaRPr lang="en-US" dirty="0"/>
          </a:p>
        </p:txBody>
      </p:sp>
    </p:spTree>
    <p:extLst>
      <p:ext uri="{BB962C8B-B14F-4D97-AF65-F5344CB8AC3E}">
        <p14:creationId xmlns:p14="http://schemas.microsoft.com/office/powerpoint/2010/main" val="35222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3600" dirty="0"/>
              <a:t>Location</a:t>
            </a:r>
          </a:p>
        </p:txBody>
      </p:sp>
      <p:sp>
        <p:nvSpPr>
          <p:cNvPr id="5" name="Content Placeholder 4"/>
          <p:cNvSpPr>
            <a:spLocks noGrp="1"/>
          </p:cNvSpPr>
          <p:nvPr>
            <p:ph idx="1"/>
          </p:nvPr>
        </p:nvSpPr>
        <p:spPr>
          <a:xfrm>
            <a:off x="3974690" y="1268361"/>
            <a:ext cx="4712110" cy="3326262"/>
          </a:xfrm>
        </p:spPr>
        <p:txBody>
          <a:bodyPr>
            <a:normAutofit fontScale="92500" lnSpcReduction="10000"/>
          </a:bodyPr>
          <a:lstStyle/>
          <a:p>
            <a:pPr marL="0" indent="0" algn="just">
              <a:buNone/>
            </a:pPr>
            <a:r>
              <a:rPr lang="en-US" sz="1400" dirty="0"/>
              <a:t>The majority of businesses surveyed (65%) are located in towns, while 24% are located in a rural area, 8% in a hamlet, 3% in an Indigenous community, and 1% other. This means that 32% of total businesses surveyed are located in the county.</a:t>
            </a:r>
          </a:p>
          <a:p>
            <a:pPr marL="0" indent="0" algn="just">
              <a:buNone/>
            </a:pPr>
            <a:endParaRPr lang="en-US" sz="1400" dirty="0"/>
          </a:p>
          <a:p>
            <a:pPr marL="0" indent="0" algn="just">
              <a:buNone/>
            </a:pPr>
            <a:r>
              <a:rPr lang="en-US" sz="1400" dirty="0"/>
              <a:t>The results of the survey are therefore based on a group of communities that have different infrastructure, services, policies, and governments, but face many of the same issues from a regional standpoint. </a:t>
            </a:r>
          </a:p>
          <a:p>
            <a:pPr marL="0" indent="0" algn="just">
              <a:buNone/>
            </a:pPr>
            <a:endParaRPr lang="en-US" sz="1400" dirty="0">
              <a:highlight>
                <a:srgbClr val="FFFF00"/>
              </a:highlight>
            </a:endParaRPr>
          </a:p>
          <a:p>
            <a:pPr marL="0" indent="0" algn="just">
              <a:buNone/>
            </a:pPr>
            <a:r>
              <a:rPr lang="en-US" sz="1400" dirty="0"/>
              <a:t>The EDA has an outreach plan. The new Business Resources Advisor will reach out to every company operating in the county to understand their individual situation and to work with them one-on-one. As part of the CARES project, this service is also available for companies located in other communities, although priority is given to businesses located in and paying taxes to Big Lakes County. </a:t>
            </a:r>
          </a:p>
          <a:p>
            <a:pPr marL="0" indent="0">
              <a:buNone/>
            </a:pPr>
            <a:endParaRPr lang="en-US" sz="1400" dirty="0">
              <a:highlight>
                <a:srgbClr val="FFFF00"/>
              </a:highlight>
            </a:endParaRPr>
          </a:p>
          <a:p>
            <a:endParaRPr lang="en-US" sz="1400" dirty="0"/>
          </a:p>
          <a:p>
            <a:endParaRPr lang="en-US" sz="1400" dirty="0"/>
          </a:p>
          <a:p>
            <a:pPr marL="0" indent="0">
              <a:buNone/>
            </a:pPr>
            <a:endParaRPr lang="en-US" sz="1400" dirty="0"/>
          </a:p>
          <a:p>
            <a:endParaRPr lang="en-US" sz="1400" dirty="0"/>
          </a:p>
          <a:p>
            <a:endParaRPr lang="en-US" sz="1400" dirty="0"/>
          </a:p>
        </p:txBody>
      </p:sp>
      <p:graphicFrame>
        <p:nvGraphicFramePr>
          <p:cNvPr id="6" name="Chart 5">
            <a:extLst>
              <a:ext uri="{FF2B5EF4-FFF2-40B4-BE49-F238E27FC236}">
                <a16:creationId xmlns:a16="http://schemas.microsoft.com/office/drawing/2014/main" id="{3895DF8C-A172-477C-AE7F-8F6A196482CB}"/>
              </a:ext>
            </a:extLst>
          </p:cNvPr>
          <p:cNvGraphicFramePr>
            <a:graphicFrameLocks/>
          </p:cNvGraphicFramePr>
          <p:nvPr>
            <p:extLst>
              <p:ext uri="{D42A27DB-BD31-4B8C-83A1-F6EECF244321}">
                <p14:modId xmlns:p14="http://schemas.microsoft.com/office/powerpoint/2010/main" val="3791689790"/>
              </p:ext>
            </p:extLst>
          </p:nvPr>
        </p:nvGraphicFramePr>
        <p:xfrm>
          <a:off x="369580" y="1382349"/>
          <a:ext cx="3501872" cy="2743729"/>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892C9D51-0105-6642-98BC-98C2D2D8A959}" type="slidenum">
              <a:rPr lang="en-US" smtClean="0"/>
              <a:pPr/>
              <a:t>17</a:t>
            </a:fld>
            <a:endParaRPr lang="en-US" dirty="0"/>
          </a:p>
        </p:txBody>
      </p:sp>
    </p:spTree>
    <p:extLst>
      <p:ext uri="{BB962C8B-B14F-4D97-AF65-F5344CB8AC3E}">
        <p14:creationId xmlns:p14="http://schemas.microsoft.com/office/powerpoint/2010/main" val="481879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3600" dirty="0"/>
              <a:t>Ownership &amp; Employees</a:t>
            </a:r>
          </a:p>
        </p:txBody>
      </p:sp>
      <p:sp>
        <p:nvSpPr>
          <p:cNvPr id="5" name="Content Placeholder 4"/>
          <p:cNvSpPr>
            <a:spLocks noGrp="1"/>
          </p:cNvSpPr>
          <p:nvPr>
            <p:ph idx="1"/>
          </p:nvPr>
        </p:nvSpPr>
        <p:spPr>
          <a:xfrm>
            <a:off x="4572000" y="2809107"/>
            <a:ext cx="4082049" cy="1469270"/>
          </a:xfrm>
        </p:spPr>
        <p:txBody>
          <a:bodyPr>
            <a:normAutofit/>
          </a:bodyPr>
          <a:lstStyle/>
          <a:p>
            <a:pPr marL="0" indent="0" algn="just">
              <a:buNone/>
            </a:pPr>
            <a:endParaRPr lang="en-US" sz="1400" dirty="0"/>
          </a:p>
          <a:p>
            <a:pPr marL="0" indent="0" algn="just">
              <a:buNone/>
            </a:pPr>
            <a:r>
              <a:rPr lang="en-US" sz="1400" dirty="0"/>
              <a:t>The majority of businesses surveyed have between one and five employees. Approximately 53% of businesses employ between one and five full-time employees and 66% employ between one and five part-time employees. </a:t>
            </a:r>
          </a:p>
          <a:p>
            <a:pPr marL="0" indent="0" algn="just">
              <a:buNone/>
            </a:pPr>
            <a:endParaRPr lang="en-US" sz="1400" dirty="0"/>
          </a:p>
          <a:p>
            <a:pPr marL="0" indent="0" algn="just">
              <a:buNone/>
            </a:pPr>
            <a:endParaRPr lang="en-US" sz="1400" dirty="0"/>
          </a:p>
          <a:p>
            <a:pPr marL="0" indent="0">
              <a:buNone/>
            </a:pPr>
            <a:endParaRPr lang="en-US" sz="1400" dirty="0">
              <a:highlight>
                <a:srgbClr val="FFFF00"/>
              </a:highlight>
            </a:endParaRPr>
          </a:p>
          <a:p>
            <a:endParaRPr lang="en-US" sz="1400" dirty="0"/>
          </a:p>
          <a:p>
            <a:endParaRPr lang="en-US" sz="1400" dirty="0"/>
          </a:p>
          <a:p>
            <a:pPr marL="0" indent="0">
              <a:buNone/>
            </a:pPr>
            <a:endParaRPr lang="en-US" sz="1400" dirty="0"/>
          </a:p>
          <a:p>
            <a:endParaRPr lang="en-US" sz="1400" dirty="0"/>
          </a:p>
          <a:p>
            <a:endParaRPr lang="en-US" sz="1400" dirty="0"/>
          </a:p>
        </p:txBody>
      </p:sp>
      <p:graphicFrame>
        <p:nvGraphicFramePr>
          <p:cNvPr id="7" name="Chart 6">
            <a:extLst>
              <a:ext uri="{FF2B5EF4-FFF2-40B4-BE49-F238E27FC236}">
                <a16:creationId xmlns:a16="http://schemas.microsoft.com/office/drawing/2014/main" id="{F7A9FBD7-187E-46CF-A875-3FE6228A5170}"/>
              </a:ext>
            </a:extLst>
          </p:cNvPr>
          <p:cNvGraphicFramePr>
            <a:graphicFrameLocks/>
          </p:cNvGraphicFramePr>
          <p:nvPr>
            <p:extLst>
              <p:ext uri="{D42A27DB-BD31-4B8C-83A1-F6EECF244321}">
                <p14:modId xmlns:p14="http://schemas.microsoft.com/office/powerpoint/2010/main" val="954955342"/>
              </p:ext>
            </p:extLst>
          </p:nvPr>
        </p:nvGraphicFramePr>
        <p:xfrm>
          <a:off x="5051323" y="1202897"/>
          <a:ext cx="3635477" cy="17011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C7752455-33CA-45DB-AACE-B7DA75DC778D}"/>
              </a:ext>
            </a:extLst>
          </p:cNvPr>
          <p:cNvGraphicFramePr>
            <a:graphicFrameLocks/>
          </p:cNvGraphicFramePr>
          <p:nvPr>
            <p:extLst>
              <p:ext uri="{D42A27DB-BD31-4B8C-83A1-F6EECF244321}">
                <p14:modId xmlns:p14="http://schemas.microsoft.com/office/powerpoint/2010/main" val="4070968994"/>
              </p:ext>
            </p:extLst>
          </p:nvPr>
        </p:nvGraphicFramePr>
        <p:xfrm>
          <a:off x="331407" y="2809107"/>
          <a:ext cx="3886632" cy="1788039"/>
        </p:xfrm>
        <a:graphic>
          <a:graphicData uri="http://schemas.openxmlformats.org/drawingml/2006/chart">
            <c:chart xmlns:c="http://schemas.openxmlformats.org/drawingml/2006/chart" xmlns:r="http://schemas.openxmlformats.org/officeDocument/2006/relationships" r:id="rId4"/>
          </a:graphicData>
        </a:graphic>
      </p:graphicFrame>
      <p:sp>
        <p:nvSpPr>
          <p:cNvPr id="9" name="Content Placeholder 4">
            <a:extLst>
              <a:ext uri="{FF2B5EF4-FFF2-40B4-BE49-F238E27FC236}">
                <a16:creationId xmlns:a16="http://schemas.microsoft.com/office/drawing/2014/main" id="{2B0FC175-A6E5-41BD-B139-7E63A40AA61C}"/>
              </a:ext>
            </a:extLst>
          </p:cNvPr>
          <p:cNvSpPr txBox="1">
            <a:spLocks/>
          </p:cNvSpPr>
          <p:nvPr/>
        </p:nvSpPr>
        <p:spPr>
          <a:xfrm>
            <a:off x="185959" y="1253613"/>
            <a:ext cx="4712110" cy="155549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US" sz="1400" dirty="0"/>
              <a:t>The majority of businesses surveyed are locally owned with at least one employee hired, in addition to the owner (58%). Approximately 26% are sole proprietorships – the business owner is the only employee.  The final 16% are businesses that have at least one employee hired, but are owned by someone who lives outside of the Big Lakes – High Prairie – Swan Hills area (this typically includes large corporations).</a:t>
            </a:r>
          </a:p>
          <a:p>
            <a:endParaRPr lang="en-US" sz="1400" dirty="0"/>
          </a:p>
          <a:p>
            <a:endParaRPr lang="en-US" sz="1400" dirty="0"/>
          </a:p>
        </p:txBody>
      </p:sp>
      <p:sp>
        <p:nvSpPr>
          <p:cNvPr id="2" name="Slide Number Placeholder 1"/>
          <p:cNvSpPr>
            <a:spLocks noGrp="1"/>
          </p:cNvSpPr>
          <p:nvPr>
            <p:ph type="sldNum" sz="quarter" idx="12"/>
          </p:nvPr>
        </p:nvSpPr>
        <p:spPr/>
        <p:txBody>
          <a:bodyPr/>
          <a:lstStyle/>
          <a:p>
            <a:fld id="{892C9D51-0105-6642-98BC-98C2D2D8A959}" type="slidenum">
              <a:rPr lang="en-US" smtClean="0"/>
              <a:pPr/>
              <a:t>18</a:t>
            </a:fld>
            <a:endParaRPr lang="en-US" dirty="0"/>
          </a:p>
        </p:txBody>
      </p:sp>
    </p:spTree>
    <p:extLst>
      <p:ext uri="{BB962C8B-B14F-4D97-AF65-F5344CB8AC3E}">
        <p14:creationId xmlns:p14="http://schemas.microsoft.com/office/powerpoint/2010/main" val="4169628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3600" dirty="0"/>
              <a:t>Years Operating &amp; Property</a:t>
            </a:r>
          </a:p>
        </p:txBody>
      </p:sp>
      <p:sp>
        <p:nvSpPr>
          <p:cNvPr id="5" name="Content Placeholder 4"/>
          <p:cNvSpPr>
            <a:spLocks noGrp="1"/>
          </p:cNvSpPr>
          <p:nvPr>
            <p:ph idx="1"/>
          </p:nvPr>
        </p:nvSpPr>
        <p:spPr>
          <a:xfrm>
            <a:off x="4804287" y="2986547"/>
            <a:ext cx="3849762" cy="1291829"/>
          </a:xfrm>
        </p:spPr>
        <p:txBody>
          <a:bodyPr>
            <a:normAutofit/>
          </a:bodyPr>
          <a:lstStyle/>
          <a:p>
            <a:pPr marL="0" indent="0" algn="just">
              <a:buNone/>
            </a:pPr>
            <a:endParaRPr lang="en-US" sz="1400" dirty="0"/>
          </a:p>
          <a:p>
            <a:pPr marL="0" indent="0" algn="just">
              <a:buNone/>
            </a:pPr>
            <a:r>
              <a:rPr lang="en-US" sz="1400" dirty="0"/>
              <a:t>The majority of businesses surveyed own the property where they operate their business (80%). Approximately 20% rent their property with most renting on a month to month basis (38%). </a:t>
            </a:r>
          </a:p>
          <a:p>
            <a:pPr marL="0" indent="0" algn="just">
              <a:buNone/>
            </a:pPr>
            <a:endParaRPr lang="en-US" sz="1400" dirty="0"/>
          </a:p>
          <a:p>
            <a:pPr marL="0" indent="0">
              <a:buNone/>
            </a:pPr>
            <a:endParaRPr lang="en-US" sz="1400" dirty="0">
              <a:highlight>
                <a:srgbClr val="FFFF00"/>
              </a:highlight>
            </a:endParaRPr>
          </a:p>
          <a:p>
            <a:endParaRPr lang="en-US" sz="1400" dirty="0"/>
          </a:p>
          <a:p>
            <a:endParaRPr lang="en-US" sz="1400" dirty="0"/>
          </a:p>
          <a:p>
            <a:pPr marL="0" indent="0">
              <a:buNone/>
            </a:pPr>
            <a:endParaRPr lang="en-US" sz="1400" dirty="0"/>
          </a:p>
          <a:p>
            <a:endParaRPr lang="en-US" sz="1400" dirty="0"/>
          </a:p>
          <a:p>
            <a:endParaRPr lang="en-US" sz="1400" dirty="0"/>
          </a:p>
        </p:txBody>
      </p:sp>
      <p:sp>
        <p:nvSpPr>
          <p:cNvPr id="9" name="Content Placeholder 4">
            <a:extLst>
              <a:ext uri="{FF2B5EF4-FFF2-40B4-BE49-F238E27FC236}">
                <a16:creationId xmlns:a16="http://schemas.microsoft.com/office/drawing/2014/main" id="{2B0FC175-A6E5-41BD-B139-7E63A40AA61C}"/>
              </a:ext>
            </a:extLst>
          </p:cNvPr>
          <p:cNvSpPr txBox="1">
            <a:spLocks/>
          </p:cNvSpPr>
          <p:nvPr/>
        </p:nvSpPr>
        <p:spPr>
          <a:xfrm>
            <a:off x="185959" y="1253613"/>
            <a:ext cx="4712110" cy="79248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US" sz="1400" dirty="0"/>
              <a:t>The majority of businesses surveyed have been operating in the area for 10 or more years (67%). Less than 3% of total business have started in the last year.</a:t>
            </a:r>
          </a:p>
          <a:p>
            <a:endParaRPr lang="en-US" sz="1400" dirty="0"/>
          </a:p>
          <a:p>
            <a:endParaRPr lang="en-US" sz="1400" dirty="0"/>
          </a:p>
        </p:txBody>
      </p:sp>
      <p:graphicFrame>
        <p:nvGraphicFramePr>
          <p:cNvPr id="10" name="Chart 9">
            <a:extLst>
              <a:ext uri="{FF2B5EF4-FFF2-40B4-BE49-F238E27FC236}">
                <a16:creationId xmlns:a16="http://schemas.microsoft.com/office/drawing/2014/main" id="{6C1E781F-6546-4BE2-9244-55F8C5387907}"/>
              </a:ext>
            </a:extLst>
          </p:cNvPr>
          <p:cNvGraphicFramePr>
            <a:graphicFrameLocks/>
          </p:cNvGraphicFramePr>
          <p:nvPr>
            <p:extLst>
              <p:ext uri="{D42A27DB-BD31-4B8C-83A1-F6EECF244321}">
                <p14:modId xmlns:p14="http://schemas.microsoft.com/office/powerpoint/2010/main" val="224742694"/>
              </p:ext>
            </p:extLst>
          </p:nvPr>
        </p:nvGraphicFramePr>
        <p:xfrm>
          <a:off x="4962832" y="1253613"/>
          <a:ext cx="3849761" cy="18140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12B16B69-DA2D-480C-A278-81E00F3463CE}"/>
              </a:ext>
            </a:extLst>
          </p:cNvPr>
          <p:cNvGraphicFramePr>
            <a:graphicFrameLocks/>
          </p:cNvGraphicFramePr>
          <p:nvPr>
            <p:extLst>
              <p:ext uri="{D42A27DB-BD31-4B8C-83A1-F6EECF244321}">
                <p14:modId xmlns:p14="http://schemas.microsoft.com/office/powerpoint/2010/main" val="2557362010"/>
              </p:ext>
            </p:extLst>
          </p:nvPr>
        </p:nvGraphicFramePr>
        <p:xfrm>
          <a:off x="144121" y="2198693"/>
          <a:ext cx="2208557" cy="2299565"/>
        </p:xfrm>
        <a:graphic>
          <a:graphicData uri="http://schemas.openxmlformats.org/drawingml/2006/chart">
            <c:chart xmlns:c="http://schemas.openxmlformats.org/drawingml/2006/chart" xmlns:r="http://schemas.openxmlformats.org/officeDocument/2006/relationships" r:id="rId4"/>
          </a:graphicData>
        </a:graphic>
      </p:graphicFrame>
      <p:sp>
        <p:nvSpPr>
          <p:cNvPr id="14" name="Chevron 3">
            <a:extLst>
              <a:ext uri="{FF2B5EF4-FFF2-40B4-BE49-F238E27FC236}">
                <a16:creationId xmlns:a16="http://schemas.microsoft.com/office/drawing/2014/main" id="{2E9BCF3A-1E4B-453B-87B5-A70166EA7046}"/>
              </a:ext>
            </a:extLst>
          </p:cNvPr>
          <p:cNvSpPr/>
          <p:nvPr/>
        </p:nvSpPr>
        <p:spPr>
          <a:xfrm>
            <a:off x="2198819" y="3234790"/>
            <a:ext cx="161922" cy="502213"/>
          </a:xfrm>
          <a:prstGeom prst="chevr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aphicFrame>
        <p:nvGraphicFramePr>
          <p:cNvPr id="2" name="Table 1">
            <a:extLst>
              <a:ext uri="{FF2B5EF4-FFF2-40B4-BE49-F238E27FC236}">
                <a16:creationId xmlns:a16="http://schemas.microsoft.com/office/drawing/2014/main" id="{C88AC010-D54D-4D58-A633-0BF4A7B851E4}"/>
              </a:ext>
            </a:extLst>
          </p:cNvPr>
          <p:cNvGraphicFramePr>
            <a:graphicFrameLocks noGrp="1"/>
          </p:cNvGraphicFramePr>
          <p:nvPr>
            <p:extLst>
              <p:ext uri="{D42A27DB-BD31-4B8C-83A1-F6EECF244321}">
                <p14:modId xmlns:p14="http://schemas.microsoft.com/office/powerpoint/2010/main" val="353848374"/>
              </p:ext>
            </p:extLst>
          </p:nvPr>
        </p:nvGraphicFramePr>
        <p:xfrm>
          <a:off x="2638668" y="2198693"/>
          <a:ext cx="1996014" cy="1220827"/>
        </p:xfrm>
        <a:graphic>
          <a:graphicData uri="http://schemas.openxmlformats.org/drawingml/2006/table">
            <a:tbl>
              <a:tblPr firstRow="1" bandRow="1">
                <a:tableStyleId>{5C22544A-7EE6-4342-B048-85BDC9FD1C3A}</a:tableStyleId>
              </a:tblPr>
              <a:tblGrid>
                <a:gridCol w="1251511">
                  <a:extLst>
                    <a:ext uri="{9D8B030D-6E8A-4147-A177-3AD203B41FA5}">
                      <a16:colId xmlns:a16="http://schemas.microsoft.com/office/drawing/2014/main" val="2725658131"/>
                    </a:ext>
                  </a:extLst>
                </a:gridCol>
                <a:gridCol w="744503">
                  <a:extLst>
                    <a:ext uri="{9D8B030D-6E8A-4147-A177-3AD203B41FA5}">
                      <a16:colId xmlns:a16="http://schemas.microsoft.com/office/drawing/2014/main" val="3908067560"/>
                    </a:ext>
                  </a:extLst>
                </a:gridCol>
              </a:tblGrid>
              <a:tr h="230227">
                <a:tc>
                  <a:txBody>
                    <a:bodyPr/>
                    <a:lstStyle/>
                    <a:p>
                      <a:r>
                        <a:rPr lang="en-CA" sz="700" dirty="0"/>
                        <a:t>Term of Lease</a:t>
                      </a:r>
                    </a:p>
                  </a:txBody>
                  <a:tcPr>
                    <a:solidFill>
                      <a:srgbClr val="00B0F0"/>
                    </a:solidFill>
                  </a:tcPr>
                </a:tc>
                <a:tc>
                  <a:txBody>
                    <a:bodyPr/>
                    <a:lstStyle/>
                    <a:p>
                      <a:r>
                        <a:rPr lang="en-CA" sz="700" dirty="0"/>
                        <a:t># of Businesses</a:t>
                      </a:r>
                    </a:p>
                  </a:txBody>
                  <a:tcPr>
                    <a:solidFill>
                      <a:srgbClr val="00B0F0"/>
                    </a:solidFill>
                  </a:tcPr>
                </a:tc>
                <a:extLst>
                  <a:ext uri="{0D108BD9-81ED-4DB2-BD59-A6C34878D82A}">
                    <a16:rowId xmlns:a16="http://schemas.microsoft.com/office/drawing/2014/main" val="3025619722"/>
                  </a:ext>
                </a:extLst>
              </a:tr>
              <a:tr h="146508">
                <a:tc>
                  <a:txBody>
                    <a:bodyPr/>
                    <a:lstStyle/>
                    <a:p>
                      <a:r>
                        <a:rPr lang="en-CA" sz="700" dirty="0"/>
                        <a:t>Month to Month</a:t>
                      </a:r>
                    </a:p>
                  </a:txBody>
                  <a:tcPr/>
                </a:tc>
                <a:tc>
                  <a:txBody>
                    <a:bodyPr/>
                    <a:lstStyle/>
                    <a:p>
                      <a:r>
                        <a:rPr lang="en-CA" sz="700" dirty="0"/>
                        <a:t>6</a:t>
                      </a:r>
                    </a:p>
                  </a:txBody>
                  <a:tcPr/>
                </a:tc>
                <a:extLst>
                  <a:ext uri="{0D108BD9-81ED-4DB2-BD59-A6C34878D82A}">
                    <a16:rowId xmlns:a16="http://schemas.microsoft.com/office/drawing/2014/main" val="2355608174"/>
                  </a:ext>
                </a:extLst>
              </a:tr>
              <a:tr h="146508">
                <a:tc>
                  <a:txBody>
                    <a:bodyPr/>
                    <a:lstStyle/>
                    <a:p>
                      <a:r>
                        <a:rPr lang="en-CA" sz="700" dirty="0"/>
                        <a:t>One-Year Term</a:t>
                      </a:r>
                    </a:p>
                  </a:txBody>
                  <a:tcPr/>
                </a:tc>
                <a:tc>
                  <a:txBody>
                    <a:bodyPr/>
                    <a:lstStyle/>
                    <a:p>
                      <a:r>
                        <a:rPr lang="en-CA" sz="700" dirty="0"/>
                        <a:t>3</a:t>
                      </a:r>
                    </a:p>
                  </a:txBody>
                  <a:tcPr/>
                </a:tc>
                <a:extLst>
                  <a:ext uri="{0D108BD9-81ED-4DB2-BD59-A6C34878D82A}">
                    <a16:rowId xmlns:a16="http://schemas.microsoft.com/office/drawing/2014/main" val="2000700589"/>
                  </a:ext>
                </a:extLst>
              </a:tr>
              <a:tr h="146508">
                <a:tc>
                  <a:txBody>
                    <a:bodyPr/>
                    <a:lstStyle/>
                    <a:p>
                      <a:r>
                        <a:rPr lang="en-CA" sz="700" dirty="0"/>
                        <a:t>Two-Year Term</a:t>
                      </a:r>
                    </a:p>
                  </a:txBody>
                  <a:tcPr/>
                </a:tc>
                <a:tc>
                  <a:txBody>
                    <a:bodyPr/>
                    <a:lstStyle/>
                    <a:p>
                      <a:r>
                        <a:rPr lang="en-CA" sz="700" dirty="0"/>
                        <a:t>2</a:t>
                      </a:r>
                    </a:p>
                  </a:txBody>
                  <a:tcPr/>
                </a:tc>
                <a:extLst>
                  <a:ext uri="{0D108BD9-81ED-4DB2-BD59-A6C34878D82A}">
                    <a16:rowId xmlns:a16="http://schemas.microsoft.com/office/drawing/2014/main" val="3698633586"/>
                  </a:ext>
                </a:extLst>
              </a:tr>
              <a:tr h="0">
                <a:tc>
                  <a:txBody>
                    <a:bodyPr/>
                    <a:lstStyle/>
                    <a:p>
                      <a:r>
                        <a:rPr lang="en-CA" sz="700" dirty="0"/>
                        <a:t>Five-Year Term</a:t>
                      </a:r>
                    </a:p>
                  </a:txBody>
                  <a:tcPr/>
                </a:tc>
                <a:tc>
                  <a:txBody>
                    <a:bodyPr/>
                    <a:lstStyle/>
                    <a:p>
                      <a:r>
                        <a:rPr lang="en-CA" sz="700" dirty="0"/>
                        <a:t>3</a:t>
                      </a:r>
                    </a:p>
                  </a:txBody>
                  <a:tcPr/>
                </a:tc>
                <a:extLst>
                  <a:ext uri="{0D108BD9-81ED-4DB2-BD59-A6C34878D82A}">
                    <a16:rowId xmlns:a16="http://schemas.microsoft.com/office/drawing/2014/main" val="3461654683"/>
                  </a:ext>
                </a:extLst>
              </a:tr>
              <a:tr h="146508">
                <a:tc>
                  <a:txBody>
                    <a:bodyPr/>
                    <a:lstStyle/>
                    <a:p>
                      <a:r>
                        <a:rPr lang="en-CA" sz="700" dirty="0"/>
                        <a:t>Don’t Know</a:t>
                      </a:r>
                    </a:p>
                  </a:txBody>
                  <a:tcPr/>
                </a:tc>
                <a:tc>
                  <a:txBody>
                    <a:bodyPr/>
                    <a:lstStyle/>
                    <a:p>
                      <a:r>
                        <a:rPr lang="en-CA" sz="700" dirty="0"/>
                        <a:t>2</a:t>
                      </a:r>
                    </a:p>
                  </a:txBody>
                  <a:tcPr/>
                </a:tc>
                <a:extLst>
                  <a:ext uri="{0D108BD9-81ED-4DB2-BD59-A6C34878D82A}">
                    <a16:rowId xmlns:a16="http://schemas.microsoft.com/office/drawing/2014/main" val="3610474623"/>
                  </a:ext>
                </a:extLst>
              </a:tr>
            </a:tbl>
          </a:graphicData>
        </a:graphic>
      </p:graphicFrame>
      <p:graphicFrame>
        <p:nvGraphicFramePr>
          <p:cNvPr id="3" name="Table 2">
            <a:extLst>
              <a:ext uri="{FF2B5EF4-FFF2-40B4-BE49-F238E27FC236}">
                <a16:creationId xmlns:a16="http://schemas.microsoft.com/office/drawing/2014/main" id="{2F2598A7-CBA3-46E6-B303-5C90D5A30191}"/>
              </a:ext>
            </a:extLst>
          </p:cNvPr>
          <p:cNvGraphicFramePr>
            <a:graphicFrameLocks noGrp="1"/>
          </p:cNvGraphicFramePr>
          <p:nvPr>
            <p:extLst>
              <p:ext uri="{D42A27DB-BD31-4B8C-83A1-F6EECF244321}">
                <p14:modId xmlns:p14="http://schemas.microsoft.com/office/powerpoint/2010/main" val="3189777806"/>
              </p:ext>
            </p:extLst>
          </p:nvPr>
        </p:nvGraphicFramePr>
        <p:xfrm>
          <a:off x="2632491" y="3485897"/>
          <a:ext cx="1992326" cy="899160"/>
        </p:xfrm>
        <a:graphic>
          <a:graphicData uri="http://schemas.openxmlformats.org/drawingml/2006/table">
            <a:tbl>
              <a:tblPr firstRow="1" bandRow="1">
                <a:tableStyleId>{5C22544A-7EE6-4342-B048-85BDC9FD1C3A}</a:tableStyleId>
              </a:tblPr>
              <a:tblGrid>
                <a:gridCol w="1240158">
                  <a:extLst>
                    <a:ext uri="{9D8B030D-6E8A-4147-A177-3AD203B41FA5}">
                      <a16:colId xmlns:a16="http://schemas.microsoft.com/office/drawing/2014/main" val="2147687303"/>
                    </a:ext>
                  </a:extLst>
                </a:gridCol>
                <a:gridCol w="752168">
                  <a:extLst>
                    <a:ext uri="{9D8B030D-6E8A-4147-A177-3AD203B41FA5}">
                      <a16:colId xmlns:a16="http://schemas.microsoft.com/office/drawing/2014/main" val="235310878"/>
                    </a:ext>
                  </a:extLst>
                </a:gridCol>
              </a:tblGrid>
              <a:tr h="161619">
                <a:tc>
                  <a:txBody>
                    <a:bodyPr/>
                    <a:lstStyle/>
                    <a:p>
                      <a:r>
                        <a:rPr lang="en-CA" sz="700" dirty="0"/>
                        <a:t>Lease Expires</a:t>
                      </a:r>
                    </a:p>
                  </a:txBody>
                  <a:tcPr>
                    <a:solidFill>
                      <a:srgbClr val="00B0F0"/>
                    </a:solidFill>
                  </a:tcPr>
                </a:tc>
                <a:tc>
                  <a:txBody>
                    <a:bodyPr/>
                    <a:lstStyle/>
                    <a:p>
                      <a:r>
                        <a:rPr lang="en-CA" sz="700" dirty="0"/>
                        <a:t># of Businesses</a:t>
                      </a:r>
                    </a:p>
                  </a:txBody>
                  <a:tcPr>
                    <a:solidFill>
                      <a:srgbClr val="00B0F0"/>
                    </a:solidFill>
                  </a:tcPr>
                </a:tc>
                <a:extLst>
                  <a:ext uri="{0D108BD9-81ED-4DB2-BD59-A6C34878D82A}">
                    <a16:rowId xmlns:a16="http://schemas.microsoft.com/office/drawing/2014/main" val="1423884580"/>
                  </a:ext>
                </a:extLst>
              </a:tr>
              <a:tr h="161619">
                <a:tc>
                  <a:txBody>
                    <a:bodyPr/>
                    <a:lstStyle/>
                    <a:p>
                      <a:r>
                        <a:rPr lang="en-CA" sz="700" dirty="0"/>
                        <a:t>Less Than a Year (including month to month)</a:t>
                      </a:r>
                    </a:p>
                  </a:txBody>
                  <a:tcPr/>
                </a:tc>
                <a:tc>
                  <a:txBody>
                    <a:bodyPr/>
                    <a:lstStyle/>
                    <a:p>
                      <a:r>
                        <a:rPr lang="en-CA" sz="700" dirty="0"/>
                        <a:t>9</a:t>
                      </a:r>
                    </a:p>
                  </a:txBody>
                  <a:tcPr/>
                </a:tc>
                <a:extLst>
                  <a:ext uri="{0D108BD9-81ED-4DB2-BD59-A6C34878D82A}">
                    <a16:rowId xmlns:a16="http://schemas.microsoft.com/office/drawing/2014/main" val="551706979"/>
                  </a:ext>
                </a:extLst>
              </a:tr>
              <a:tr h="161619">
                <a:tc>
                  <a:txBody>
                    <a:bodyPr/>
                    <a:lstStyle/>
                    <a:p>
                      <a:r>
                        <a:rPr lang="en-CA" sz="700" dirty="0"/>
                        <a:t>One to Three Years</a:t>
                      </a:r>
                    </a:p>
                  </a:txBody>
                  <a:tcPr/>
                </a:tc>
                <a:tc>
                  <a:txBody>
                    <a:bodyPr/>
                    <a:lstStyle/>
                    <a:p>
                      <a:r>
                        <a:rPr lang="en-CA" sz="700" dirty="0"/>
                        <a:t>3</a:t>
                      </a:r>
                    </a:p>
                  </a:txBody>
                  <a:tcPr/>
                </a:tc>
                <a:extLst>
                  <a:ext uri="{0D108BD9-81ED-4DB2-BD59-A6C34878D82A}">
                    <a16:rowId xmlns:a16="http://schemas.microsoft.com/office/drawing/2014/main" val="436085186"/>
                  </a:ext>
                </a:extLst>
              </a:tr>
              <a:tr h="161619">
                <a:tc>
                  <a:txBody>
                    <a:bodyPr/>
                    <a:lstStyle/>
                    <a:p>
                      <a:r>
                        <a:rPr lang="en-CA" sz="700" dirty="0"/>
                        <a:t>Three to Five Years</a:t>
                      </a:r>
                    </a:p>
                  </a:txBody>
                  <a:tcPr/>
                </a:tc>
                <a:tc>
                  <a:txBody>
                    <a:bodyPr/>
                    <a:lstStyle/>
                    <a:p>
                      <a:r>
                        <a:rPr lang="en-CA" sz="700" dirty="0"/>
                        <a:t>4</a:t>
                      </a:r>
                    </a:p>
                  </a:txBody>
                  <a:tcPr/>
                </a:tc>
                <a:extLst>
                  <a:ext uri="{0D108BD9-81ED-4DB2-BD59-A6C34878D82A}">
                    <a16:rowId xmlns:a16="http://schemas.microsoft.com/office/drawing/2014/main" val="2482069592"/>
                  </a:ext>
                </a:extLst>
              </a:tr>
            </a:tbl>
          </a:graphicData>
        </a:graphic>
      </p:graphicFrame>
      <p:sp>
        <p:nvSpPr>
          <p:cNvPr id="6" name="Slide Number Placeholder 5"/>
          <p:cNvSpPr>
            <a:spLocks noGrp="1"/>
          </p:cNvSpPr>
          <p:nvPr>
            <p:ph type="sldNum" sz="quarter" idx="12"/>
          </p:nvPr>
        </p:nvSpPr>
        <p:spPr/>
        <p:txBody>
          <a:bodyPr/>
          <a:lstStyle/>
          <a:p>
            <a:fld id="{892C9D51-0105-6642-98BC-98C2D2D8A959}" type="slidenum">
              <a:rPr lang="en-US" smtClean="0"/>
              <a:pPr/>
              <a:t>19</a:t>
            </a:fld>
            <a:endParaRPr lang="en-US" dirty="0"/>
          </a:p>
        </p:txBody>
      </p:sp>
    </p:spTree>
    <p:extLst>
      <p:ext uri="{BB962C8B-B14F-4D97-AF65-F5344CB8AC3E}">
        <p14:creationId xmlns:p14="http://schemas.microsoft.com/office/powerpoint/2010/main" val="1450331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9B40B-574B-9B48-BB60-179E50752630}"/>
              </a:ext>
            </a:extLst>
          </p:cNvPr>
          <p:cNvSpPr>
            <a:spLocks noGrp="1"/>
          </p:cNvSpPr>
          <p:nvPr>
            <p:ph type="title"/>
          </p:nvPr>
        </p:nvSpPr>
        <p:spPr/>
        <p:txBody>
          <a:bodyPr/>
          <a:lstStyle/>
          <a:p>
            <a:r>
              <a:rPr lang="en-US" sz="3600" dirty="0"/>
              <a:t>Contents</a:t>
            </a:r>
          </a:p>
        </p:txBody>
      </p:sp>
      <p:sp>
        <p:nvSpPr>
          <p:cNvPr id="3" name="Content Placeholder 2">
            <a:extLst>
              <a:ext uri="{FF2B5EF4-FFF2-40B4-BE49-F238E27FC236}">
                <a16:creationId xmlns:a16="http://schemas.microsoft.com/office/drawing/2014/main" id="{CAB4304D-48AC-D74D-9D97-32005CF17FD4}"/>
              </a:ext>
            </a:extLst>
          </p:cNvPr>
          <p:cNvSpPr>
            <a:spLocks noGrp="1"/>
          </p:cNvSpPr>
          <p:nvPr>
            <p:ph idx="1"/>
          </p:nvPr>
        </p:nvSpPr>
        <p:spPr/>
        <p:txBody>
          <a:bodyPr>
            <a:normAutofit/>
          </a:bodyPr>
          <a:lstStyle/>
          <a:p>
            <a:pPr marL="0" indent="0">
              <a:buNone/>
            </a:pPr>
            <a:endParaRPr lang="en-US" sz="1800" dirty="0"/>
          </a:p>
          <a:p>
            <a:pPr marL="0" indent="0">
              <a:buNone/>
            </a:pPr>
            <a:r>
              <a:rPr lang="en-US" sz="1800" dirty="0"/>
              <a:t>2	Objectives of Survey </a:t>
            </a:r>
          </a:p>
          <a:p>
            <a:pPr marL="0" indent="0">
              <a:buNone/>
            </a:pPr>
            <a:r>
              <a:rPr lang="en-US" sz="1800" dirty="0"/>
              <a:t>5	Project Background </a:t>
            </a:r>
          </a:p>
          <a:p>
            <a:pPr marL="0" indent="0">
              <a:buNone/>
            </a:pPr>
            <a:r>
              <a:rPr lang="en-US" sz="1800" dirty="0"/>
              <a:t>8	Survey Methodology</a:t>
            </a:r>
          </a:p>
          <a:p>
            <a:pPr marL="0" indent="0">
              <a:buNone/>
            </a:pPr>
            <a:r>
              <a:rPr lang="en-US" sz="1800" dirty="0"/>
              <a:t>11	Summary </a:t>
            </a:r>
          </a:p>
          <a:p>
            <a:pPr marL="0" indent="0">
              <a:buNone/>
            </a:pPr>
            <a:r>
              <a:rPr lang="en-US" sz="1800" dirty="0"/>
              <a:t>15	Key Survey Findings</a:t>
            </a:r>
          </a:p>
          <a:p>
            <a:pPr marL="800100" lvl="2" indent="0">
              <a:buNone/>
            </a:pPr>
            <a:r>
              <a:rPr lang="en-US" sz="1400" dirty="0"/>
              <a:t>15	Part 1: Business Community</a:t>
            </a:r>
          </a:p>
          <a:p>
            <a:pPr marL="800100" lvl="2" indent="0">
              <a:buNone/>
            </a:pPr>
            <a:r>
              <a:rPr lang="en-US" sz="1400" dirty="0"/>
              <a:t>21	Part 2: Levels of Satisfaction &amp; Priorities </a:t>
            </a:r>
          </a:p>
          <a:p>
            <a:pPr marL="800100" lvl="2" indent="0">
              <a:buNone/>
            </a:pPr>
            <a:r>
              <a:rPr lang="en-US" sz="1400" dirty="0"/>
              <a:t>28	Part 3: Future Plans</a:t>
            </a:r>
          </a:p>
          <a:p>
            <a:pPr marL="0" indent="0">
              <a:buNone/>
            </a:pPr>
            <a:r>
              <a:rPr lang="en-US" sz="1800">
                <a:solidFill>
                  <a:schemeClr val="tx1"/>
                </a:solidFill>
              </a:rPr>
              <a:t>35</a:t>
            </a:r>
            <a:r>
              <a:rPr lang="en-US" sz="1800" dirty="0"/>
              <a:t>	Action Plan</a:t>
            </a:r>
          </a:p>
          <a:p>
            <a:pPr>
              <a:buFont typeface="Wingdings" pitchFamily="2" charset="2"/>
              <a:buChar char="v"/>
            </a:pPr>
            <a:endParaRPr lang="en-US" dirty="0"/>
          </a:p>
        </p:txBody>
      </p:sp>
      <p:sp>
        <p:nvSpPr>
          <p:cNvPr id="4" name="Slide Number Placeholder 3"/>
          <p:cNvSpPr>
            <a:spLocks noGrp="1"/>
          </p:cNvSpPr>
          <p:nvPr>
            <p:ph type="sldNum" sz="quarter" idx="12"/>
          </p:nvPr>
        </p:nvSpPr>
        <p:spPr/>
        <p:txBody>
          <a:bodyPr/>
          <a:lstStyle/>
          <a:p>
            <a:fld id="{892C9D51-0105-6642-98BC-98C2D2D8A959}" type="slidenum">
              <a:rPr lang="en-US" smtClean="0"/>
              <a:pPr/>
              <a:t>2</a:t>
            </a:fld>
            <a:endParaRPr lang="en-US" dirty="0"/>
          </a:p>
        </p:txBody>
      </p:sp>
    </p:spTree>
    <p:extLst>
      <p:ext uri="{BB962C8B-B14F-4D97-AF65-F5344CB8AC3E}">
        <p14:creationId xmlns:p14="http://schemas.microsoft.com/office/powerpoint/2010/main" val="569054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sz="3600" dirty="0"/>
              <a:t>Market &amp; Revenue</a:t>
            </a:r>
          </a:p>
        </p:txBody>
      </p:sp>
      <p:sp>
        <p:nvSpPr>
          <p:cNvPr id="5" name="Content Placeholder 4"/>
          <p:cNvSpPr>
            <a:spLocks noGrp="1"/>
          </p:cNvSpPr>
          <p:nvPr>
            <p:ph idx="1"/>
          </p:nvPr>
        </p:nvSpPr>
        <p:spPr>
          <a:xfrm>
            <a:off x="4572000" y="2868561"/>
            <a:ext cx="4232787" cy="1541207"/>
          </a:xfrm>
        </p:spPr>
        <p:txBody>
          <a:bodyPr>
            <a:normAutofit fontScale="92500" lnSpcReduction="20000"/>
          </a:bodyPr>
          <a:lstStyle/>
          <a:p>
            <a:pPr marL="0" indent="0" algn="just">
              <a:buNone/>
            </a:pPr>
            <a:endParaRPr lang="en-US" sz="1400" dirty="0"/>
          </a:p>
          <a:p>
            <a:pPr marL="0" indent="0" algn="just">
              <a:buNone/>
            </a:pPr>
            <a:r>
              <a:rPr lang="en-US" sz="1400" dirty="0"/>
              <a:t>The majority of businesses surveyed said their revenue stayed the same in the past 12 months (42%), while 21% said it increased and 26% said it decreased.</a:t>
            </a:r>
          </a:p>
          <a:p>
            <a:pPr marL="0" indent="0" algn="just">
              <a:buNone/>
            </a:pPr>
            <a:endParaRPr lang="en-US" sz="1400" dirty="0"/>
          </a:p>
          <a:p>
            <a:pPr marL="0" indent="0" algn="just">
              <a:buNone/>
            </a:pPr>
            <a:r>
              <a:rPr lang="en-US" sz="1400" dirty="0"/>
              <a:t>In terms of expectations for the next 12 months, more business owners expect higher (34%) or similar (42%) revenue than lower (16%).</a:t>
            </a:r>
          </a:p>
          <a:p>
            <a:pPr marL="0" indent="0" algn="just">
              <a:buNone/>
            </a:pPr>
            <a:endParaRPr lang="en-US" sz="1400" dirty="0"/>
          </a:p>
          <a:p>
            <a:pPr marL="0" indent="0" algn="just">
              <a:buNone/>
            </a:pPr>
            <a:endParaRPr lang="en-US" sz="1400" dirty="0"/>
          </a:p>
          <a:p>
            <a:pPr marL="0" indent="0">
              <a:buNone/>
            </a:pPr>
            <a:endParaRPr lang="en-US" sz="1400" dirty="0">
              <a:highlight>
                <a:srgbClr val="FFFF00"/>
              </a:highlight>
            </a:endParaRPr>
          </a:p>
          <a:p>
            <a:endParaRPr lang="en-US" sz="1400" dirty="0"/>
          </a:p>
          <a:p>
            <a:endParaRPr lang="en-US" sz="1400" dirty="0"/>
          </a:p>
          <a:p>
            <a:pPr marL="0" indent="0">
              <a:buNone/>
            </a:pPr>
            <a:endParaRPr lang="en-US" sz="1400" dirty="0"/>
          </a:p>
          <a:p>
            <a:endParaRPr lang="en-US" sz="1400" dirty="0"/>
          </a:p>
          <a:p>
            <a:endParaRPr lang="en-US" sz="1400" dirty="0"/>
          </a:p>
        </p:txBody>
      </p:sp>
      <p:graphicFrame>
        <p:nvGraphicFramePr>
          <p:cNvPr id="7" name="Chart 6">
            <a:extLst>
              <a:ext uri="{FF2B5EF4-FFF2-40B4-BE49-F238E27FC236}">
                <a16:creationId xmlns:a16="http://schemas.microsoft.com/office/drawing/2014/main" id="{F7A9FBD7-187E-46CF-A875-3FE6228A5170}"/>
              </a:ext>
            </a:extLst>
          </p:cNvPr>
          <p:cNvGraphicFramePr>
            <a:graphicFrameLocks/>
          </p:cNvGraphicFramePr>
          <p:nvPr>
            <p:extLst>
              <p:ext uri="{D42A27DB-BD31-4B8C-83A1-F6EECF244321}">
                <p14:modId xmlns:p14="http://schemas.microsoft.com/office/powerpoint/2010/main" val="2819009352"/>
              </p:ext>
            </p:extLst>
          </p:nvPr>
        </p:nvGraphicFramePr>
        <p:xfrm>
          <a:off x="5051323" y="1202897"/>
          <a:ext cx="3635477" cy="1872142"/>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4">
            <a:extLst>
              <a:ext uri="{FF2B5EF4-FFF2-40B4-BE49-F238E27FC236}">
                <a16:creationId xmlns:a16="http://schemas.microsoft.com/office/drawing/2014/main" id="{2B0FC175-A6E5-41BD-B139-7E63A40AA61C}"/>
              </a:ext>
            </a:extLst>
          </p:cNvPr>
          <p:cNvSpPr txBox="1">
            <a:spLocks/>
          </p:cNvSpPr>
          <p:nvPr/>
        </p:nvSpPr>
        <p:spPr>
          <a:xfrm>
            <a:off x="185959" y="1253613"/>
            <a:ext cx="5219326" cy="1365571"/>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n-US" sz="1400" dirty="0"/>
              <a:t>The majority of businesses surveyed stated that their target market - where their customers are primarily located - is the local area within the boundaries of Big Lakes (40%). Approximately 38% of businesses stated their target market was regional (within the boarder of the Peace County/Slave Lake area). Around 10% stated national, 9% stated local (within their direct community), and 3% stated international.</a:t>
            </a:r>
          </a:p>
          <a:p>
            <a:endParaRPr lang="en-US" sz="1400" dirty="0"/>
          </a:p>
          <a:p>
            <a:endParaRPr lang="en-US" sz="1400" dirty="0"/>
          </a:p>
        </p:txBody>
      </p:sp>
      <p:graphicFrame>
        <p:nvGraphicFramePr>
          <p:cNvPr id="12" name="Chart 11">
            <a:extLst>
              <a:ext uri="{FF2B5EF4-FFF2-40B4-BE49-F238E27FC236}">
                <a16:creationId xmlns:a16="http://schemas.microsoft.com/office/drawing/2014/main" id="{8ED7E128-8FFC-4BAA-8C3A-E7981B2893A8}"/>
              </a:ext>
            </a:extLst>
          </p:cNvPr>
          <p:cNvGraphicFramePr/>
          <p:nvPr>
            <p:extLst>
              <p:ext uri="{D42A27DB-BD31-4B8C-83A1-F6EECF244321}">
                <p14:modId xmlns:p14="http://schemas.microsoft.com/office/powerpoint/2010/main" val="2290355"/>
              </p:ext>
            </p:extLst>
          </p:nvPr>
        </p:nvGraphicFramePr>
        <p:xfrm>
          <a:off x="285077" y="2735365"/>
          <a:ext cx="4082049" cy="10254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3B8EACE3-836F-4888-883F-E5E92A1A1443}"/>
              </a:ext>
            </a:extLst>
          </p:cNvPr>
          <p:cNvGraphicFramePr/>
          <p:nvPr>
            <p:extLst>
              <p:ext uri="{D42A27DB-BD31-4B8C-83A1-F6EECF244321}">
                <p14:modId xmlns:p14="http://schemas.microsoft.com/office/powerpoint/2010/main" val="4056921367"/>
              </p:ext>
            </p:extLst>
          </p:nvPr>
        </p:nvGraphicFramePr>
        <p:xfrm>
          <a:off x="285077" y="3705533"/>
          <a:ext cx="4082049" cy="1025474"/>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3751B719-76A6-4A60-AB25-A1DBECA934E8}"/>
              </a:ext>
            </a:extLst>
          </p:cNvPr>
          <p:cNvSpPr txBox="1"/>
          <p:nvPr/>
        </p:nvSpPr>
        <p:spPr>
          <a:xfrm>
            <a:off x="457200" y="2641306"/>
            <a:ext cx="3753465" cy="307777"/>
          </a:xfrm>
          <a:prstGeom prst="rect">
            <a:avLst/>
          </a:prstGeom>
          <a:noFill/>
        </p:spPr>
        <p:txBody>
          <a:bodyPr wrap="square" rtlCol="0">
            <a:spAutoFit/>
          </a:bodyPr>
          <a:lstStyle/>
          <a:p>
            <a:pPr algn="ctr"/>
            <a:r>
              <a:rPr lang="en-CA" sz="1400" b="1" dirty="0"/>
              <a:t>Revenue – Past 12 Months</a:t>
            </a:r>
          </a:p>
        </p:txBody>
      </p:sp>
      <p:sp>
        <p:nvSpPr>
          <p:cNvPr id="16" name="TextBox 15">
            <a:extLst>
              <a:ext uri="{FF2B5EF4-FFF2-40B4-BE49-F238E27FC236}">
                <a16:creationId xmlns:a16="http://schemas.microsoft.com/office/drawing/2014/main" id="{1CA5B7F3-C205-43FF-A553-DCE1908E528C}"/>
              </a:ext>
            </a:extLst>
          </p:cNvPr>
          <p:cNvSpPr txBox="1"/>
          <p:nvPr/>
        </p:nvSpPr>
        <p:spPr>
          <a:xfrm>
            <a:off x="449368" y="3603771"/>
            <a:ext cx="3753465" cy="307777"/>
          </a:xfrm>
          <a:prstGeom prst="rect">
            <a:avLst/>
          </a:prstGeom>
          <a:noFill/>
        </p:spPr>
        <p:txBody>
          <a:bodyPr wrap="square" rtlCol="0">
            <a:spAutoFit/>
          </a:bodyPr>
          <a:lstStyle/>
          <a:p>
            <a:pPr algn="ctr"/>
            <a:r>
              <a:rPr lang="en-CA" sz="1400" b="1" dirty="0"/>
              <a:t>Revenue Expectations – Next 12 Months</a:t>
            </a:r>
          </a:p>
        </p:txBody>
      </p:sp>
      <p:sp>
        <p:nvSpPr>
          <p:cNvPr id="3" name="Slide Number Placeholder 2"/>
          <p:cNvSpPr>
            <a:spLocks noGrp="1"/>
          </p:cNvSpPr>
          <p:nvPr>
            <p:ph type="sldNum" sz="quarter" idx="12"/>
          </p:nvPr>
        </p:nvSpPr>
        <p:spPr/>
        <p:txBody>
          <a:bodyPr/>
          <a:lstStyle/>
          <a:p>
            <a:fld id="{892C9D51-0105-6642-98BC-98C2D2D8A959}" type="slidenum">
              <a:rPr lang="en-US" smtClean="0"/>
              <a:pPr/>
              <a:t>20</a:t>
            </a:fld>
            <a:endParaRPr lang="en-US" dirty="0"/>
          </a:p>
        </p:txBody>
      </p:sp>
    </p:spTree>
    <p:extLst>
      <p:ext uri="{BB962C8B-B14F-4D97-AF65-F5344CB8AC3E}">
        <p14:creationId xmlns:p14="http://schemas.microsoft.com/office/powerpoint/2010/main" val="405478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684080-68E0-4149-B0D2-44A59CC06F46}"/>
              </a:ext>
            </a:extLst>
          </p:cNvPr>
          <p:cNvSpPr>
            <a:spLocks noGrp="1"/>
          </p:cNvSpPr>
          <p:nvPr>
            <p:ph type="ctrTitle"/>
          </p:nvPr>
        </p:nvSpPr>
        <p:spPr/>
        <p:txBody>
          <a:bodyPr>
            <a:normAutofit fontScale="90000"/>
          </a:bodyPr>
          <a:lstStyle/>
          <a:p>
            <a:r>
              <a:rPr lang="en-US" dirty="0"/>
              <a:t>Survey Key Findings</a:t>
            </a:r>
            <a:br>
              <a:rPr lang="en-US" dirty="0"/>
            </a:br>
            <a:r>
              <a:rPr lang="en-US" dirty="0"/>
              <a:t>Part 2: Levels of Satisfaction &amp; Priorities </a:t>
            </a:r>
          </a:p>
        </p:txBody>
      </p:sp>
      <p:sp>
        <p:nvSpPr>
          <p:cNvPr id="2" name="Slide Number Placeholder 1"/>
          <p:cNvSpPr>
            <a:spLocks noGrp="1"/>
          </p:cNvSpPr>
          <p:nvPr>
            <p:ph type="sldNum" sz="quarter" idx="12"/>
          </p:nvPr>
        </p:nvSpPr>
        <p:spPr/>
        <p:txBody>
          <a:bodyPr/>
          <a:lstStyle/>
          <a:p>
            <a:fld id="{892C9D51-0105-6642-98BC-98C2D2D8A959}" type="slidenum">
              <a:rPr lang="en-US" smtClean="0"/>
              <a:t>21</a:t>
            </a:fld>
            <a:endParaRPr lang="en-US" dirty="0"/>
          </a:p>
        </p:txBody>
      </p:sp>
    </p:spTree>
    <p:extLst>
      <p:ext uri="{BB962C8B-B14F-4D97-AF65-F5344CB8AC3E}">
        <p14:creationId xmlns:p14="http://schemas.microsoft.com/office/powerpoint/2010/main" val="864016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lvl="0" defTabSz="914400">
              <a:spcBef>
                <a:spcPts val="0"/>
              </a:spcBef>
              <a:defRPr/>
            </a:pPr>
            <a:r>
              <a:rPr lang="en-US" sz="3600" dirty="0"/>
              <a:t>Summary</a:t>
            </a:r>
          </a:p>
        </p:txBody>
      </p:sp>
      <p:sp>
        <p:nvSpPr>
          <p:cNvPr id="3" name="Content Placeholder 2"/>
          <p:cNvSpPr>
            <a:spLocks noGrp="1"/>
          </p:cNvSpPr>
          <p:nvPr>
            <p:ph idx="1"/>
          </p:nvPr>
        </p:nvSpPr>
        <p:spPr/>
        <p:txBody>
          <a:bodyPr>
            <a:noAutofit/>
          </a:bodyPr>
          <a:lstStyle/>
          <a:p>
            <a:pPr algn="just" defTabSz="914400">
              <a:spcBef>
                <a:spcPts val="0"/>
              </a:spcBef>
              <a:defRPr/>
            </a:pPr>
            <a:r>
              <a:rPr lang="en-US" sz="1400" dirty="0"/>
              <a:t>Businesses report </a:t>
            </a:r>
            <a:r>
              <a:rPr lang="en-US" sz="1400" b="1" dirty="0"/>
              <a:t>high levels of overall satisfaction </a:t>
            </a:r>
            <a:r>
              <a:rPr lang="en-US" sz="1400" dirty="0"/>
              <a:t>when it comes to doing business in the region. There is an 81% satisfaction rate overall with 23% of all businesses reporting higher levels of satisfaction in 2018 than in 2017. </a:t>
            </a:r>
            <a:r>
              <a:rPr lang="en-US" sz="1400" b="1" dirty="0"/>
              <a:t>This is indicates an overall excellent business climate in the area.</a:t>
            </a:r>
          </a:p>
          <a:p>
            <a:pPr algn="just" defTabSz="914400">
              <a:spcBef>
                <a:spcPts val="0"/>
              </a:spcBef>
              <a:defRPr/>
            </a:pPr>
            <a:r>
              <a:rPr lang="en-US" sz="1400" dirty="0"/>
              <a:t>The factors with which businesses are </a:t>
            </a:r>
            <a:r>
              <a:rPr lang="en-US" sz="1400" b="1" dirty="0"/>
              <a:t>most satisfied </a:t>
            </a:r>
            <a:r>
              <a:rPr lang="en-US" sz="1400" dirty="0"/>
              <a:t>include: (1) support from local residents; (2) water availability; (3) support from local businesses; (4) zoning; and (5) the availability of adequate housing, property for purchase or lease, and medical services. It’s notable that these factors are </a:t>
            </a:r>
            <a:r>
              <a:rPr lang="en-US" sz="1400" b="1" dirty="0"/>
              <a:t>low priorities</a:t>
            </a:r>
            <a:r>
              <a:rPr lang="en-US" sz="1400" dirty="0"/>
              <a:t>.</a:t>
            </a:r>
          </a:p>
          <a:p>
            <a:pPr algn="just" defTabSz="914400">
              <a:spcBef>
                <a:spcPts val="0"/>
              </a:spcBef>
              <a:defRPr/>
            </a:pPr>
            <a:r>
              <a:rPr lang="en-US" sz="1400" dirty="0"/>
              <a:t>Business factors with which businesses are </a:t>
            </a:r>
            <a:r>
              <a:rPr lang="en-US" sz="1400" b="1" dirty="0"/>
              <a:t>least satisfied </a:t>
            </a:r>
            <a:r>
              <a:rPr lang="en-US" sz="1400" dirty="0"/>
              <a:t>are among the </a:t>
            </a:r>
            <a:r>
              <a:rPr lang="en-US" sz="1400" b="1" dirty="0"/>
              <a:t>highest priorities </a:t>
            </a:r>
            <a:r>
              <a:rPr lang="en-US" sz="1400" dirty="0"/>
              <a:t>for them. These include: (1) availability of </a:t>
            </a:r>
            <a:r>
              <a:rPr lang="en-US" sz="1400" dirty="0" err="1"/>
              <a:t>labour</a:t>
            </a:r>
            <a:r>
              <a:rPr lang="en-US" sz="1400" dirty="0"/>
              <a:t>, especially skilled; (2) development/building permit process; (3) internet and cell service; (3) municipal property taxes; and (4) roads.</a:t>
            </a:r>
          </a:p>
          <a:p>
            <a:pPr algn="just" defTabSz="914400">
              <a:spcBef>
                <a:spcPts val="0"/>
              </a:spcBef>
              <a:defRPr/>
            </a:pPr>
            <a:r>
              <a:rPr lang="en-US" sz="1400" b="1" dirty="0"/>
              <a:t>Lack of skilled labour was both the top priority</a:t>
            </a:r>
            <a:r>
              <a:rPr lang="en-US" sz="1400" dirty="0"/>
              <a:t>. It is important to address this business factor and other priorities. </a:t>
            </a:r>
          </a:p>
          <a:p>
            <a:pPr defTabSz="914400">
              <a:spcBef>
                <a:spcPts val="0"/>
              </a:spcBef>
              <a:defRPr/>
            </a:pPr>
            <a:endParaRPr lang="en-US" sz="1400" dirty="0"/>
          </a:p>
          <a:p>
            <a:pPr defTabSz="914400">
              <a:spcBef>
                <a:spcPts val="0"/>
              </a:spcBef>
              <a:defRPr/>
            </a:pPr>
            <a:endParaRPr lang="en-US" sz="1400" dirty="0"/>
          </a:p>
          <a:p>
            <a:pPr defTabSz="914400">
              <a:spcBef>
                <a:spcPts val="0"/>
              </a:spcBef>
              <a:defRPr/>
            </a:pPr>
            <a:endParaRPr lang="en-US" sz="1400" dirty="0"/>
          </a:p>
          <a:p>
            <a:pPr marL="0" indent="0" defTabSz="914400">
              <a:spcBef>
                <a:spcPts val="0"/>
              </a:spcBef>
              <a:buNone/>
              <a:defRPr/>
            </a:pPr>
            <a:endParaRPr lang="en-US" sz="1400" dirty="0"/>
          </a:p>
        </p:txBody>
      </p:sp>
      <p:sp>
        <p:nvSpPr>
          <p:cNvPr id="2" name="Slide Number Placeholder 1"/>
          <p:cNvSpPr>
            <a:spLocks noGrp="1"/>
          </p:cNvSpPr>
          <p:nvPr>
            <p:ph type="sldNum" sz="quarter" idx="12"/>
          </p:nvPr>
        </p:nvSpPr>
        <p:spPr/>
        <p:txBody>
          <a:bodyPr/>
          <a:lstStyle/>
          <a:p>
            <a:fld id="{892C9D51-0105-6642-98BC-98C2D2D8A959}" type="slidenum">
              <a:rPr lang="en-US" smtClean="0"/>
              <a:pPr/>
              <a:t>22</a:t>
            </a:fld>
            <a:endParaRPr lang="en-US" dirty="0"/>
          </a:p>
        </p:txBody>
      </p:sp>
    </p:spTree>
    <p:extLst>
      <p:ext uri="{BB962C8B-B14F-4D97-AF65-F5344CB8AC3E}">
        <p14:creationId xmlns:p14="http://schemas.microsoft.com/office/powerpoint/2010/main" val="444977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823B2-DEB0-4CD4-914F-FC22FEC1F8B4}"/>
              </a:ext>
            </a:extLst>
          </p:cNvPr>
          <p:cNvSpPr>
            <a:spLocks noGrp="1"/>
          </p:cNvSpPr>
          <p:nvPr>
            <p:ph type="title"/>
          </p:nvPr>
        </p:nvSpPr>
        <p:spPr/>
        <p:txBody>
          <a:bodyPr>
            <a:normAutofit/>
          </a:bodyPr>
          <a:lstStyle/>
          <a:p>
            <a:r>
              <a:rPr lang="en-CA" sz="3600" dirty="0"/>
              <a:t>Business Satisfaction</a:t>
            </a:r>
          </a:p>
        </p:txBody>
      </p:sp>
      <p:graphicFrame>
        <p:nvGraphicFramePr>
          <p:cNvPr id="7" name="Chart 6">
            <a:extLst>
              <a:ext uri="{FF2B5EF4-FFF2-40B4-BE49-F238E27FC236}">
                <a16:creationId xmlns:a16="http://schemas.microsoft.com/office/drawing/2014/main" id="{000A80F3-30C1-4DE6-B9A2-A50066ADBAF3}"/>
              </a:ext>
            </a:extLst>
          </p:cNvPr>
          <p:cNvGraphicFramePr/>
          <p:nvPr>
            <p:extLst>
              <p:ext uri="{D42A27DB-BD31-4B8C-83A1-F6EECF244321}">
                <p14:modId xmlns:p14="http://schemas.microsoft.com/office/powerpoint/2010/main" val="3310864160"/>
              </p:ext>
            </p:extLst>
          </p:nvPr>
        </p:nvGraphicFramePr>
        <p:xfrm>
          <a:off x="-2458" y="1371601"/>
          <a:ext cx="4898923" cy="130523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2B5730E1-4777-4639-9F33-68C1D1A78511}"/>
              </a:ext>
            </a:extLst>
          </p:cNvPr>
          <p:cNvSpPr txBox="1"/>
          <p:nvPr/>
        </p:nvSpPr>
        <p:spPr>
          <a:xfrm>
            <a:off x="147484" y="1477834"/>
            <a:ext cx="4748981" cy="369332"/>
          </a:xfrm>
          <a:prstGeom prst="rect">
            <a:avLst/>
          </a:prstGeom>
          <a:noFill/>
        </p:spPr>
        <p:txBody>
          <a:bodyPr wrap="square" rtlCol="0">
            <a:spAutoFit/>
          </a:bodyPr>
          <a:lstStyle/>
          <a:p>
            <a:pPr algn="ctr"/>
            <a:r>
              <a:rPr lang="en-CA" b="1" dirty="0"/>
              <a:t>Overall Business Satisfaction</a:t>
            </a:r>
          </a:p>
        </p:txBody>
      </p:sp>
      <p:sp>
        <p:nvSpPr>
          <p:cNvPr id="9" name="TextBox 8">
            <a:extLst>
              <a:ext uri="{FF2B5EF4-FFF2-40B4-BE49-F238E27FC236}">
                <a16:creationId xmlns:a16="http://schemas.microsoft.com/office/drawing/2014/main" id="{6337C685-FA67-4639-8175-6B47588DA884}"/>
              </a:ext>
            </a:extLst>
          </p:cNvPr>
          <p:cNvSpPr txBox="1"/>
          <p:nvPr/>
        </p:nvSpPr>
        <p:spPr>
          <a:xfrm>
            <a:off x="4971435" y="1681764"/>
            <a:ext cx="3865307" cy="2377574"/>
          </a:xfrm>
          <a:prstGeom prst="rect">
            <a:avLst/>
          </a:prstGeom>
          <a:noFill/>
        </p:spPr>
        <p:txBody>
          <a:bodyPr wrap="square" rtlCol="0">
            <a:spAutoFit/>
          </a:bodyPr>
          <a:lstStyle/>
          <a:p>
            <a:pPr algn="just"/>
            <a:r>
              <a:rPr lang="en-CA" sz="1350" dirty="0"/>
              <a:t>Business owners were asked how satisfied they were overall with the Big Lakes - High Prairie - Swan Hills area as a place to own and operate a business. Overall, 81% were satisfied or very satisfied.</a:t>
            </a:r>
          </a:p>
          <a:p>
            <a:pPr algn="just"/>
            <a:endParaRPr lang="en-CA" sz="1350" dirty="0"/>
          </a:p>
          <a:p>
            <a:pPr algn="just"/>
            <a:r>
              <a:rPr lang="en-CA" sz="1350" dirty="0"/>
              <a:t>Business owners were also asked how their attitude to doing business in the area has changed over the past 12 months. Approximately 23% stated their attitude has become more positive, while 15% have stated it has become more negative. Therefore there is a net improvement score of 8%.</a:t>
            </a:r>
          </a:p>
        </p:txBody>
      </p:sp>
      <p:graphicFrame>
        <p:nvGraphicFramePr>
          <p:cNvPr id="10" name="Chart 9">
            <a:extLst>
              <a:ext uri="{FF2B5EF4-FFF2-40B4-BE49-F238E27FC236}">
                <a16:creationId xmlns:a16="http://schemas.microsoft.com/office/drawing/2014/main" id="{5C107BEC-8C4E-4FA9-BD62-26B58A5E4670}"/>
              </a:ext>
            </a:extLst>
          </p:cNvPr>
          <p:cNvGraphicFramePr/>
          <p:nvPr>
            <p:extLst>
              <p:ext uri="{D42A27DB-BD31-4B8C-83A1-F6EECF244321}">
                <p14:modId xmlns:p14="http://schemas.microsoft.com/office/powerpoint/2010/main" val="2803524342"/>
              </p:ext>
            </p:extLst>
          </p:nvPr>
        </p:nvGraphicFramePr>
        <p:xfrm>
          <a:off x="-2458" y="2870551"/>
          <a:ext cx="4898923" cy="130523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713319DD-953F-45D7-B568-FD0FB6F0CB26}"/>
              </a:ext>
            </a:extLst>
          </p:cNvPr>
          <p:cNvSpPr txBox="1"/>
          <p:nvPr/>
        </p:nvSpPr>
        <p:spPr>
          <a:xfrm>
            <a:off x="72512" y="2975996"/>
            <a:ext cx="4748981" cy="369332"/>
          </a:xfrm>
          <a:prstGeom prst="rect">
            <a:avLst/>
          </a:prstGeom>
          <a:noFill/>
        </p:spPr>
        <p:txBody>
          <a:bodyPr wrap="square" rtlCol="0">
            <a:spAutoFit/>
          </a:bodyPr>
          <a:lstStyle/>
          <a:p>
            <a:pPr algn="ctr"/>
            <a:r>
              <a:rPr lang="en-CA" b="1" dirty="0"/>
              <a:t>Business Satisfaction Past 12 Months</a:t>
            </a:r>
          </a:p>
        </p:txBody>
      </p:sp>
      <p:sp>
        <p:nvSpPr>
          <p:cNvPr id="3" name="Slide Number Placeholder 2"/>
          <p:cNvSpPr>
            <a:spLocks noGrp="1"/>
          </p:cNvSpPr>
          <p:nvPr>
            <p:ph type="sldNum" sz="quarter" idx="12"/>
          </p:nvPr>
        </p:nvSpPr>
        <p:spPr/>
        <p:txBody>
          <a:bodyPr/>
          <a:lstStyle/>
          <a:p>
            <a:fld id="{892C9D51-0105-6642-98BC-98C2D2D8A959}" type="slidenum">
              <a:rPr lang="en-US" smtClean="0"/>
              <a:pPr/>
              <a:t>23</a:t>
            </a:fld>
            <a:endParaRPr lang="en-US" dirty="0"/>
          </a:p>
        </p:txBody>
      </p:sp>
    </p:spTree>
    <p:extLst>
      <p:ext uri="{BB962C8B-B14F-4D97-AF65-F5344CB8AC3E}">
        <p14:creationId xmlns:p14="http://schemas.microsoft.com/office/powerpoint/2010/main" val="2353699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Business Factors Satisfaction</a:t>
            </a:r>
          </a:p>
        </p:txBody>
      </p:sp>
      <p:sp>
        <p:nvSpPr>
          <p:cNvPr id="6" name="TextBox 5">
            <a:extLst>
              <a:ext uri="{FF2B5EF4-FFF2-40B4-BE49-F238E27FC236}">
                <a16:creationId xmlns:a16="http://schemas.microsoft.com/office/drawing/2014/main" id="{2451F176-B519-44F0-8CAA-2132B06411BF}"/>
              </a:ext>
            </a:extLst>
          </p:cNvPr>
          <p:cNvSpPr txBox="1"/>
          <p:nvPr/>
        </p:nvSpPr>
        <p:spPr>
          <a:xfrm>
            <a:off x="6126480" y="1455089"/>
            <a:ext cx="2560320" cy="2462213"/>
          </a:xfrm>
          <a:prstGeom prst="rect">
            <a:avLst/>
          </a:prstGeom>
          <a:noFill/>
        </p:spPr>
        <p:txBody>
          <a:bodyPr wrap="square" rtlCol="0">
            <a:spAutoFit/>
          </a:bodyPr>
          <a:lstStyle/>
          <a:p>
            <a:pPr algn="just"/>
            <a:r>
              <a:rPr lang="en-CA" sz="1400" dirty="0"/>
              <a:t>Business owners were asked how satisfied they were with 16 specific factors that are typically important to businesses. </a:t>
            </a:r>
          </a:p>
          <a:p>
            <a:pPr algn="just"/>
            <a:endParaRPr lang="en-CA" sz="1400" dirty="0"/>
          </a:p>
          <a:p>
            <a:pPr algn="just"/>
            <a:r>
              <a:rPr lang="en-CA" sz="1400" dirty="0"/>
              <a:t>This graph showcases the percentage of business owners who responded satisfied or very satisfied (blue) and dissatisfied or very dissatisfied (orange) to these factors.   </a:t>
            </a:r>
          </a:p>
        </p:txBody>
      </p:sp>
      <p:graphicFrame>
        <p:nvGraphicFramePr>
          <p:cNvPr id="7" name="Chart 6">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440013426"/>
              </p:ext>
            </p:extLst>
          </p:nvPr>
        </p:nvGraphicFramePr>
        <p:xfrm>
          <a:off x="143123" y="1209368"/>
          <a:ext cx="5836258" cy="3219509"/>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892C9D51-0105-6642-98BC-98C2D2D8A959}" type="slidenum">
              <a:rPr lang="en-US" smtClean="0"/>
              <a:pPr/>
              <a:t>24</a:t>
            </a:fld>
            <a:endParaRPr lang="en-US" dirty="0"/>
          </a:p>
        </p:txBody>
      </p:sp>
    </p:spTree>
    <p:extLst>
      <p:ext uri="{BB962C8B-B14F-4D97-AF65-F5344CB8AC3E}">
        <p14:creationId xmlns:p14="http://schemas.microsoft.com/office/powerpoint/2010/main" val="962280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Business Factors Satisfaction</a:t>
            </a:r>
          </a:p>
        </p:txBody>
      </p:sp>
      <p:sp>
        <p:nvSpPr>
          <p:cNvPr id="3" name="Content Placeholder 2"/>
          <p:cNvSpPr>
            <a:spLocks noGrp="1"/>
          </p:cNvSpPr>
          <p:nvPr>
            <p:ph idx="1"/>
          </p:nvPr>
        </p:nvSpPr>
        <p:spPr>
          <a:xfrm>
            <a:off x="457200" y="1200151"/>
            <a:ext cx="8229600" cy="1963378"/>
          </a:xfrm>
        </p:spPr>
        <p:txBody>
          <a:bodyPr/>
          <a:lstStyle/>
          <a:p>
            <a:pPr marL="0" lvl="0" indent="0">
              <a:buNone/>
            </a:pPr>
            <a:endParaRPr lang="en-US" dirty="0"/>
          </a:p>
          <a:p>
            <a:endParaRPr lang="en-US" dirty="0"/>
          </a:p>
        </p:txBody>
      </p:sp>
      <p:sp>
        <p:nvSpPr>
          <p:cNvPr id="4" name="TextBox 3">
            <a:extLst>
              <a:ext uri="{FF2B5EF4-FFF2-40B4-BE49-F238E27FC236}">
                <a16:creationId xmlns:a16="http://schemas.microsoft.com/office/drawing/2014/main" id="{DF454A1B-71EB-4CD7-A326-3FA282B08D2E}"/>
              </a:ext>
            </a:extLst>
          </p:cNvPr>
          <p:cNvSpPr txBox="1"/>
          <p:nvPr/>
        </p:nvSpPr>
        <p:spPr>
          <a:xfrm>
            <a:off x="508819" y="1455089"/>
            <a:ext cx="4063181" cy="2462213"/>
          </a:xfrm>
          <a:prstGeom prst="rect">
            <a:avLst/>
          </a:prstGeom>
          <a:noFill/>
        </p:spPr>
        <p:txBody>
          <a:bodyPr wrap="square" numCol="1" rtlCol="0">
            <a:spAutoFit/>
          </a:bodyPr>
          <a:lstStyle/>
          <a:p>
            <a:pPr algn="just"/>
            <a:r>
              <a:rPr lang="en-CA" sz="1400" b="1" dirty="0"/>
              <a:t>Top satisfaction </a:t>
            </a:r>
            <a:r>
              <a:rPr lang="en-CA" sz="1400" dirty="0"/>
              <a:t>levels were seen in: </a:t>
            </a:r>
          </a:p>
          <a:p>
            <a:pPr algn="just"/>
            <a:endParaRPr lang="en-CA" sz="1400" dirty="0"/>
          </a:p>
          <a:p>
            <a:pPr marL="285750" indent="-285750" algn="just">
              <a:buFont typeface="Arial" panose="020B0604020202020204" pitchFamily="34" charset="0"/>
              <a:buChar char="•"/>
            </a:pPr>
            <a:r>
              <a:rPr lang="en-CA" sz="1400" dirty="0"/>
              <a:t>Support from Local Residents (88.5%)</a:t>
            </a:r>
          </a:p>
          <a:p>
            <a:pPr marL="285750" indent="-285750" algn="just">
              <a:buFont typeface="Arial" panose="020B0604020202020204" pitchFamily="34" charset="0"/>
              <a:buChar char="•"/>
            </a:pPr>
            <a:r>
              <a:rPr lang="en-CA" sz="1400" dirty="0"/>
              <a:t>Water Availability (88.0%)</a:t>
            </a:r>
          </a:p>
          <a:p>
            <a:pPr marL="285750" indent="-285750" algn="just">
              <a:buFont typeface="Arial" panose="020B0604020202020204" pitchFamily="34" charset="0"/>
              <a:buChar char="•"/>
            </a:pPr>
            <a:r>
              <a:rPr lang="en-CA" sz="1400" dirty="0"/>
              <a:t>Support from Other Businesses (81.8%)</a:t>
            </a:r>
          </a:p>
          <a:p>
            <a:pPr marL="285750" indent="-285750" algn="just">
              <a:buFont typeface="Arial" panose="020B0604020202020204" pitchFamily="34" charset="0"/>
              <a:buChar char="•"/>
            </a:pPr>
            <a:r>
              <a:rPr lang="en-CA" sz="1400" dirty="0"/>
              <a:t>Zoning (81.0%)</a:t>
            </a:r>
          </a:p>
          <a:p>
            <a:pPr marL="285750" indent="-285750" algn="just">
              <a:buFont typeface="Arial" panose="020B0604020202020204" pitchFamily="34" charset="0"/>
              <a:buChar char="•"/>
            </a:pPr>
            <a:r>
              <a:rPr lang="en-CA" sz="1400" dirty="0"/>
              <a:t>Availability of Adequate Housing (79.7%)</a:t>
            </a:r>
          </a:p>
          <a:p>
            <a:pPr marL="285750" indent="-285750" algn="just">
              <a:buFont typeface="Arial" panose="020B0604020202020204" pitchFamily="34" charset="0"/>
              <a:buChar char="•"/>
            </a:pPr>
            <a:r>
              <a:rPr lang="en-CA" sz="1400" dirty="0"/>
              <a:t>Availability of Property to Purchase (76.8%)</a:t>
            </a:r>
          </a:p>
          <a:p>
            <a:pPr marL="285750" indent="-285750" algn="just">
              <a:buFont typeface="Arial" panose="020B0604020202020204" pitchFamily="34" charset="0"/>
              <a:buChar char="•"/>
            </a:pPr>
            <a:r>
              <a:rPr lang="en-CA" sz="1400" dirty="0"/>
              <a:t>Availability of Space for Rent/Lease (75.5%)</a:t>
            </a:r>
          </a:p>
          <a:p>
            <a:pPr marL="285750" indent="-285750" algn="just">
              <a:buFont typeface="Arial" panose="020B0604020202020204" pitchFamily="34" charset="0"/>
              <a:buChar char="•"/>
            </a:pPr>
            <a:r>
              <a:rPr lang="en-CA" sz="1400" dirty="0"/>
              <a:t>Availability of Medical Services (74.7%)</a:t>
            </a:r>
          </a:p>
          <a:p>
            <a:pPr algn="just"/>
            <a:endParaRPr lang="en-CA" sz="1400" dirty="0"/>
          </a:p>
        </p:txBody>
      </p:sp>
      <p:sp>
        <p:nvSpPr>
          <p:cNvPr id="5" name="TextBox 4">
            <a:extLst>
              <a:ext uri="{FF2B5EF4-FFF2-40B4-BE49-F238E27FC236}">
                <a16:creationId xmlns:a16="http://schemas.microsoft.com/office/drawing/2014/main" id="{FA1A5D6D-FE55-4389-991B-C253EB7EA85A}"/>
              </a:ext>
            </a:extLst>
          </p:cNvPr>
          <p:cNvSpPr txBox="1"/>
          <p:nvPr/>
        </p:nvSpPr>
        <p:spPr>
          <a:xfrm>
            <a:off x="4572000" y="1455089"/>
            <a:ext cx="4063181" cy="2462213"/>
          </a:xfrm>
          <a:prstGeom prst="rect">
            <a:avLst/>
          </a:prstGeom>
          <a:noFill/>
        </p:spPr>
        <p:txBody>
          <a:bodyPr wrap="square" numCol="1" rtlCol="0">
            <a:spAutoFit/>
          </a:bodyPr>
          <a:lstStyle/>
          <a:p>
            <a:pPr algn="just"/>
            <a:r>
              <a:rPr lang="en-CA" sz="1400" b="1" dirty="0"/>
              <a:t>Top dissatisfaction </a:t>
            </a:r>
            <a:r>
              <a:rPr lang="en-CA" sz="1400" dirty="0"/>
              <a:t>levels were seen in: </a:t>
            </a:r>
          </a:p>
          <a:p>
            <a:pPr algn="just"/>
            <a:endParaRPr lang="en-CA" sz="1400" dirty="0"/>
          </a:p>
          <a:p>
            <a:pPr marL="285750" indent="-285750" algn="just">
              <a:buFont typeface="Arial" panose="020B0604020202020204" pitchFamily="34" charset="0"/>
              <a:buChar char="•"/>
            </a:pPr>
            <a:r>
              <a:rPr lang="en-CA" sz="1400" dirty="0"/>
              <a:t>Availability of Skilled Labour (52.8%)</a:t>
            </a:r>
          </a:p>
          <a:p>
            <a:pPr marL="285750" indent="-285750" algn="just">
              <a:buFont typeface="Arial" panose="020B0604020202020204" pitchFamily="34" charset="0"/>
              <a:buChar char="•"/>
            </a:pPr>
            <a:r>
              <a:rPr lang="en-CA" sz="1400" dirty="0"/>
              <a:t>Internet Service (46.1%)</a:t>
            </a:r>
          </a:p>
          <a:p>
            <a:pPr marL="285750" indent="-285750" algn="just">
              <a:buFont typeface="Arial" panose="020B0604020202020204" pitchFamily="34" charset="0"/>
              <a:buChar char="•"/>
            </a:pPr>
            <a:r>
              <a:rPr lang="en-CA" sz="1400" dirty="0"/>
              <a:t>Cellular Phone Service (42.5%)</a:t>
            </a:r>
          </a:p>
          <a:p>
            <a:pPr marL="285750" indent="-285750" algn="just">
              <a:buFont typeface="Arial" panose="020B0604020202020204" pitchFamily="34" charset="0"/>
              <a:buChar char="•"/>
            </a:pPr>
            <a:r>
              <a:rPr lang="en-CA" sz="1400" dirty="0"/>
              <a:t>Municipal Property Tax (39.7%)</a:t>
            </a:r>
          </a:p>
          <a:p>
            <a:pPr marL="285750" indent="-285750" algn="just">
              <a:buFont typeface="Arial" panose="020B0604020202020204" pitchFamily="34" charset="0"/>
              <a:buChar char="•"/>
            </a:pPr>
            <a:r>
              <a:rPr lang="en-CA" sz="1400" dirty="0"/>
              <a:t>Provincial Roads &amp; Highways (38.0%)</a:t>
            </a:r>
          </a:p>
          <a:p>
            <a:pPr marL="285750" indent="-285750" algn="just">
              <a:buFont typeface="Arial" panose="020B0604020202020204" pitchFamily="34" charset="0"/>
              <a:buChar char="•"/>
            </a:pPr>
            <a:r>
              <a:rPr lang="en-CA" sz="1400" dirty="0"/>
              <a:t>Development/Permit Process (37.3%)</a:t>
            </a:r>
          </a:p>
          <a:p>
            <a:pPr marL="285750" indent="-285750" algn="just">
              <a:buFont typeface="Arial" panose="020B0604020202020204" pitchFamily="34" charset="0"/>
              <a:buChar char="•"/>
            </a:pPr>
            <a:r>
              <a:rPr lang="en-CA" sz="1400" dirty="0"/>
              <a:t>Local Roads and Streets (37.2%)</a:t>
            </a:r>
          </a:p>
          <a:p>
            <a:pPr marL="285750" indent="-285750" algn="just">
              <a:buFont typeface="Arial" panose="020B0604020202020204" pitchFamily="34" charset="0"/>
              <a:buChar char="•"/>
            </a:pPr>
            <a:r>
              <a:rPr lang="en-CA" sz="1400" dirty="0"/>
              <a:t>Availability of Unskilled Labour (31.3%)</a:t>
            </a:r>
          </a:p>
          <a:p>
            <a:pPr algn="just"/>
            <a:endParaRPr lang="en-CA" sz="1400" dirty="0"/>
          </a:p>
        </p:txBody>
      </p:sp>
      <p:sp>
        <p:nvSpPr>
          <p:cNvPr id="6" name="Slide Number Placeholder 5"/>
          <p:cNvSpPr>
            <a:spLocks noGrp="1"/>
          </p:cNvSpPr>
          <p:nvPr>
            <p:ph type="sldNum" sz="quarter" idx="12"/>
          </p:nvPr>
        </p:nvSpPr>
        <p:spPr/>
        <p:txBody>
          <a:bodyPr/>
          <a:lstStyle/>
          <a:p>
            <a:fld id="{892C9D51-0105-6642-98BC-98C2D2D8A959}" type="slidenum">
              <a:rPr lang="en-US" smtClean="0"/>
              <a:pPr/>
              <a:t>25</a:t>
            </a:fld>
            <a:endParaRPr lang="en-US" dirty="0"/>
          </a:p>
        </p:txBody>
      </p:sp>
    </p:spTree>
    <p:extLst>
      <p:ext uri="{BB962C8B-B14F-4D97-AF65-F5344CB8AC3E}">
        <p14:creationId xmlns:p14="http://schemas.microsoft.com/office/powerpoint/2010/main" val="2101542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49477"/>
            <a:ext cx="8229600" cy="3089788"/>
          </a:xfrm>
        </p:spPr>
        <p:txBody>
          <a:bodyPr>
            <a:normAutofit/>
          </a:bodyPr>
          <a:lstStyle/>
          <a:p>
            <a:pPr algn="just"/>
            <a:r>
              <a:rPr lang="en-US" sz="1400" dirty="0"/>
              <a:t>The satisfaction levels of business factors only tell half the story – the priority owners place on each business factors is also important to note. </a:t>
            </a:r>
          </a:p>
          <a:p>
            <a:pPr algn="just"/>
            <a:r>
              <a:rPr lang="en-US" sz="1400" b="1" dirty="0"/>
              <a:t>Of highest priority </a:t>
            </a:r>
            <a:r>
              <a:rPr lang="en-US" sz="1400" dirty="0"/>
              <a:t>to businesses in the area is the availability of skilled </a:t>
            </a:r>
            <a:r>
              <a:rPr lang="en-US" sz="1400" dirty="0" err="1"/>
              <a:t>labour</a:t>
            </a:r>
            <a:r>
              <a:rPr lang="en-US" sz="1400" dirty="0"/>
              <a:t>, followed by development/permit process, municipal taxes, local roads, and telecommunication services (internet and cellular phone service).</a:t>
            </a:r>
          </a:p>
          <a:p>
            <a:pPr algn="just"/>
            <a:r>
              <a:rPr lang="en-US" sz="1400" b="1" dirty="0"/>
              <a:t>Of lowest priority </a:t>
            </a:r>
            <a:r>
              <a:rPr lang="en-US" sz="1400" dirty="0"/>
              <a:t>to businesses in the area is water availability, support from local residents, availability of adequate housing, availability of property for purchase, and support from local businesses. </a:t>
            </a:r>
          </a:p>
          <a:p>
            <a:pPr algn="just"/>
            <a:r>
              <a:rPr lang="en-US" sz="1400" dirty="0"/>
              <a:t>It is important to mention that many of the factors in which business owners were satisfied with rank as low priority and many of the factors that business owners were dissatisfied with rank as high priority. </a:t>
            </a:r>
          </a:p>
        </p:txBody>
      </p:sp>
      <p:sp>
        <p:nvSpPr>
          <p:cNvPr id="3" name="Title 2">
            <a:extLst>
              <a:ext uri="{FF2B5EF4-FFF2-40B4-BE49-F238E27FC236}">
                <a16:creationId xmlns:a16="http://schemas.microsoft.com/office/drawing/2014/main" id="{770F1785-5D99-B548-BE27-F65D6F6578EF}"/>
              </a:ext>
            </a:extLst>
          </p:cNvPr>
          <p:cNvSpPr>
            <a:spLocks noGrp="1"/>
          </p:cNvSpPr>
          <p:nvPr>
            <p:ph type="title"/>
          </p:nvPr>
        </p:nvSpPr>
        <p:spPr/>
        <p:txBody>
          <a:bodyPr>
            <a:normAutofit/>
          </a:bodyPr>
          <a:lstStyle/>
          <a:p>
            <a:r>
              <a:rPr lang="en-US" sz="3600" dirty="0"/>
              <a:t>Priority for Business Factors</a:t>
            </a:r>
          </a:p>
        </p:txBody>
      </p:sp>
      <p:sp>
        <p:nvSpPr>
          <p:cNvPr id="2" name="Slide Number Placeholder 1"/>
          <p:cNvSpPr>
            <a:spLocks noGrp="1"/>
          </p:cNvSpPr>
          <p:nvPr>
            <p:ph type="sldNum" sz="quarter" idx="12"/>
          </p:nvPr>
        </p:nvSpPr>
        <p:spPr/>
        <p:txBody>
          <a:bodyPr/>
          <a:lstStyle/>
          <a:p>
            <a:fld id="{892C9D51-0105-6642-98BC-98C2D2D8A959}" type="slidenum">
              <a:rPr lang="en-US" smtClean="0"/>
              <a:pPr/>
              <a:t>26</a:t>
            </a:fld>
            <a:endParaRPr lang="en-US" dirty="0"/>
          </a:p>
        </p:txBody>
      </p:sp>
    </p:spTree>
    <p:extLst>
      <p:ext uri="{BB962C8B-B14F-4D97-AF65-F5344CB8AC3E}">
        <p14:creationId xmlns:p14="http://schemas.microsoft.com/office/powerpoint/2010/main" val="254765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Priority Matrix</a:t>
            </a:r>
          </a:p>
        </p:txBody>
      </p:sp>
      <p:graphicFrame>
        <p:nvGraphicFramePr>
          <p:cNvPr id="4" name="Table 3">
            <a:extLst>
              <a:ext uri="{FF2B5EF4-FFF2-40B4-BE49-F238E27FC236}">
                <a16:creationId xmlns:a16="http://schemas.microsoft.com/office/drawing/2014/main" id="{29EC055E-ED03-4750-B231-2C3BD4CB7B2C}"/>
              </a:ext>
            </a:extLst>
          </p:cNvPr>
          <p:cNvGraphicFramePr>
            <a:graphicFrameLocks noGrp="1"/>
          </p:cNvGraphicFramePr>
          <p:nvPr>
            <p:extLst>
              <p:ext uri="{D42A27DB-BD31-4B8C-83A1-F6EECF244321}">
                <p14:modId xmlns:p14="http://schemas.microsoft.com/office/powerpoint/2010/main" val="2751777044"/>
              </p:ext>
            </p:extLst>
          </p:nvPr>
        </p:nvGraphicFramePr>
        <p:xfrm>
          <a:off x="1165012" y="1171685"/>
          <a:ext cx="7004074" cy="3103900"/>
        </p:xfrm>
        <a:graphic>
          <a:graphicData uri="http://schemas.openxmlformats.org/drawingml/2006/table">
            <a:tbl>
              <a:tblPr>
                <a:tableStyleId>{3B4B98B0-60AC-42C2-AFA5-B58CD77FA1E5}</a:tableStyleId>
              </a:tblPr>
              <a:tblGrid>
                <a:gridCol w="3518924">
                  <a:extLst>
                    <a:ext uri="{9D8B030D-6E8A-4147-A177-3AD203B41FA5}">
                      <a16:colId xmlns:a16="http://schemas.microsoft.com/office/drawing/2014/main" val="20000"/>
                    </a:ext>
                  </a:extLst>
                </a:gridCol>
                <a:gridCol w="1260902">
                  <a:extLst>
                    <a:ext uri="{9D8B030D-6E8A-4147-A177-3AD203B41FA5}">
                      <a16:colId xmlns:a16="http://schemas.microsoft.com/office/drawing/2014/main" val="20001"/>
                    </a:ext>
                  </a:extLst>
                </a:gridCol>
                <a:gridCol w="1395609">
                  <a:extLst>
                    <a:ext uri="{9D8B030D-6E8A-4147-A177-3AD203B41FA5}">
                      <a16:colId xmlns:a16="http://schemas.microsoft.com/office/drawing/2014/main" val="20002"/>
                    </a:ext>
                  </a:extLst>
                </a:gridCol>
                <a:gridCol w="828639">
                  <a:extLst>
                    <a:ext uri="{9D8B030D-6E8A-4147-A177-3AD203B41FA5}">
                      <a16:colId xmlns:a16="http://schemas.microsoft.com/office/drawing/2014/main" val="20003"/>
                    </a:ext>
                  </a:extLst>
                </a:gridCol>
              </a:tblGrid>
              <a:tr h="269260">
                <a:tc>
                  <a:txBody>
                    <a:bodyPr/>
                    <a:lstStyle/>
                    <a:p>
                      <a:pPr algn="ctr" rtl="0" fontAlgn="b"/>
                      <a:r>
                        <a:rPr lang="en-CA" sz="1400" u="none" strike="noStrike" dirty="0">
                          <a:effectLst/>
                          <a:latin typeface="Calibri" panose="020F0502020204030204" pitchFamily="34" charset="0"/>
                          <a:cs typeface="Calibri" panose="020F0502020204030204" pitchFamily="34" charset="0"/>
                        </a:rPr>
                        <a:t>Community Factors</a:t>
                      </a:r>
                      <a:endParaRPr lang="en-CA" sz="1400" b="0" i="0" u="none" strike="noStrike" dirty="0">
                        <a:solidFill>
                          <a:srgbClr val="232627"/>
                        </a:solidFill>
                        <a:effectLst/>
                        <a:latin typeface="Calibri" panose="020F0502020204030204" pitchFamily="34" charset="0"/>
                        <a:cs typeface="Calibri" panose="020F0502020204030204" pitchFamily="34" charset="0"/>
                      </a:endParaRPr>
                    </a:p>
                  </a:txBody>
                  <a:tcPr marL="8199" marR="8199" marT="8199" marB="0" anchor="b">
                    <a:lnL>
                      <a:noFill/>
                    </a:lnL>
                    <a:lnR>
                      <a:noFill/>
                    </a:lnR>
                    <a:lnT w="12700" cmpd="sng">
                      <a:noFill/>
                    </a:lnT>
                    <a:lnB>
                      <a:noFill/>
                    </a:lnB>
                    <a:lnTlToBr w="12700" cmpd="sng">
                      <a:noFill/>
                      <a:prstDash val="solid"/>
                    </a:lnTlToBr>
                    <a:lnBlToTr w="12700" cmpd="sng">
                      <a:noFill/>
                      <a:prstDash val="solid"/>
                    </a:lnBlToTr>
                  </a:tcPr>
                </a:tc>
                <a:tc>
                  <a:txBody>
                    <a:bodyPr/>
                    <a:lstStyle/>
                    <a:p>
                      <a:pPr algn="ctr" rtl="0" fontAlgn="b"/>
                      <a:r>
                        <a:rPr lang="en-CA" sz="1400" u="none" strike="noStrike" dirty="0">
                          <a:effectLst/>
                          <a:latin typeface="Calibri" panose="020F0502020204030204" pitchFamily="34" charset="0"/>
                          <a:cs typeface="Calibri" panose="020F0502020204030204" pitchFamily="34" charset="0"/>
                        </a:rPr>
                        <a:t>Importance</a:t>
                      </a:r>
                      <a:endParaRPr lang="en-CA" sz="1400" b="0" i="0" u="none" strike="noStrike" dirty="0">
                        <a:solidFill>
                          <a:srgbClr val="232627"/>
                        </a:solidFill>
                        <a:effectLst/>
                        <a:latin typeface="Calibri" panose="020F0502020204030204" pitchFamily="34" charset="0"/>
                        <a:cs typeface="Calibri" panose="020F0502020204030204" pitchFamily="34" charset="0"/>
                      </a:endParaRPr>
                    </a:p>
                  </a:txBody>
                  <a:tcPr marL="8199" marR="8199" marT="8199" marB="0" anchor="b">
                    <a:lnL>
                      <a:noFill/>
                    </a:lnL>
                    <a:lnR>
                      <a:noFill/>
                    </a:lnR>
                    <a:lnT w="12700" cmpd="sng">
                      <a:noFill/>
                    </a:lnT>
                    <a:lnB>
                      <a:noFill/>
                    </a:lnB>
                    <a:lnTlToBr w="12700" cmpd="sng">
                      <a:noFill/>
                      <a:prstDash val="solid"/>
                    </a:lnTlToBr>
                    <a:lnBlToTr w="12700" cmpd="sng">
                      <a:noFill/>
                      <a:prstDash val="solid"/>
                    </a:lnBlToTr>
                  </a:tcPr>
                </a:tc>
                <a:tc>
                  <a:txBody>
                    <a:bodyPr/>
                    <a:lstStyle/>
                    <a:p>
                      <a:pPr algn="ctr" rtl="0" fontAlgn="b"/>
                      <a:r>
                        <a:rPr lang="en-CA" sz="1400" u="none" strike="noStrike" dirty="0">
                          <a:effectLst/>
                          <a:latin typeface="Calibri" panose="020F0502020204030204" pitchFamily="34" charset="0"/>
                          <a:cs typeface="Calibri" panose="020F0502020204030204" pitchFamily="34" charset="0"/>
                        </a:rPr>
                        <a:t>Performance</a:t>
                      </a:r>
                      <a:endParaRPr lang="en-CA" sz="1400" b="0" i="0" u="none" strike="noStrike" dirty="0">
                        <a:solidFill>
                          <a:srgbClr val="232627"/>
                        </a:solidFill>
                        <a:effectLst/>
                        <a:latin typeface="Calibri" panose="020F0502020204030204" pitchFamily="34" charset="0"/>
                        <a:cs typeface="Calibri" panose="020F0502020204030204" pitchFamily="34" charset="0"/>
                      </a:endParaRPr>
                    </a:p>
                  </a:txBody>
                  <a:tcPr marL="8199" marR="8199" marT="8199" marB="0" anchor="b">
                    <a:lnL>
                      <a:noFill/>
                    </a:lnL>
                    <a:lnR>
                      <a:noFill/>
                    </a:lnR>
                    <a:lnT w="12700" cmpd="sng">
                      <a:noFill/>
                    </a:lnT>
                    <a:lnB>
                      <a:noFill/>
                    </a:lnB>
                    <a:lnTlToBr w="12700" cmpd="sng">
                      <a:noFill/>
                      <a:prstDash val="solid"/>
                    </a:lnTlToBr>
                    <a:lnBlToTr w="12700" cmpd="sng">
                      <a:noFill/>
                      <a:prstDash val="solid"/>
                    </a:lnBlToTr>
                  </a:tcPr>
                </a:tc>
                <a:tc>
                  <a:txBody>
                    <a:bodyPr/>
                    <a:lstStyle/>
                    <a:p>
                      <a:pPr algn="ctr" rtl="0" fontAlgn="b"/>
                      <a:r>
                        <a:rPr lang="en-CA" sz="1400" u="none" strike="noStrike" dirty="0">
                          <a:effectLst/>
                          <a:latin typeface="Calibri" panose="020F0502020204030204" pitchFamily="34" charset="0"/>
                          <a:cs typeface="Calibri" panose="020F0502020204030204" pitchFamily="34" charset="0"/>
                        </a:rPr>
                        <a:t>Priority</a:t>
                      </a:r>
                      <a:endParaRPr lang="en-CA" sz="1400" b="0" i="0" u="none" strike="noStrike" dirty="0">
                        <a:solidFill>
                          <a:srgbClr val="232627"/>
                        </a:solidFill>
                        <a:effectLst/>
                        <a:latin typeface="Calibri" panose="020F0502020204030204" pitchFamily="34" charset="0"/>
                        <a:cs typeface="Calibri" panose="020F0502020204030204" pitchFamily="34" charset="0"/>
                      </a:endParaRPr>
                    </a:p>
                  </a:txBody>
                  <a:tcPr marL="8199" marR="8199" marT="8199" marB="0" anchor="b">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44000">
                <a:tc>
                  <a:txBody>
                    <a:bodyPr/>
                    <a:lstStyle/>
                    <a:p>
                      <a:pPr algn="l" fontAlgn="b"/>
                      <a:r>
                        <a:rPr lang="en-CA" sz="1100" b="0" i="0" u="none" strike="noStrike" dirty="0">
                          <a:effectLst/>
                          <a:latin typeface="Calibri" panose="020F0502020204030204" pitchFamily="34" charset="0"/>
                          <a:cs typeface="Calibri" panose="020F0502020204030204" pitchFamily="34" charset="0"/>
                        </a:rPr>
                        <a:t>Availability of Skilled Labour </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dirty="0">
                          <a:effectLst/>
                          <a:latin typeface="Calibri" panose="020F0502020204030204" pitchFamily="34" charset="0"/>
                          <a:cs typeface="Calibri" panose="020F0502020204030204" pitchFamily="34" charset="0"/>
                        </a:rPr>
                        <a:t>6.7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dirty="0">
                          <a:effectLst/>
                          <a:latin typeface="Calibri" panose="020F0502020204030204" pitchFamily="34" charset="0"/>
                          <a:cs typeface="Calibri" panose="020F0502020204030204" pitchFamily="34" charset="0"/>
                        </a:rPr>
                        <a:t>47%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a:effectLst/>
                          <a:latin typeface="Calibri" panose="020F0502020204030204" pitchFamily="34" charset="0"/>
                          <a:cs typeface="Calibri" panose="020F0502020204030204"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44000">
                <a:tc>
                  <a:txBody>
                    <a:bodyPr/>
                    <a:lstStyle/>
                    <a:p>
                      <a:pPr algn="l" fontAlgn="b"/>
                      <a:r>
                        <a:rPr lang="en-CA" sz="1100" b="0" i="0" u="none" strike="noStrike" dirty="0">
                          <a:effectLst/>
                          <a:latin typeface="Calibri" panose="020F0502020204030204" pitchFamily="34" charset="0"/>
                          <a:cs typeface="Calibri" panose="020F0502020204030204" pitchFamily="34" charset="0"/>
                        </a:rPr>
                        <a:t>Development/Building Permit Process </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dirty="0">
                          <a:effectLst/>
                          <a:latin typeface="Calibri" panose="020F0502020204030204" pitchFamily="34" charset="0"/>
                          <a:cs typeface="Calibri" panose="020F0502020204030204" pitchFamily="34" charset="0"/>
                        </a:rPr>
                        <a:t>9.2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dirty="0">
                          <a:effectLst/>
                          <a:latin typeface="Calibri" panose="020F0502020204030204" pitchFamily="34" charset="0"/>
                          <a:cs typeface="Calibri" panose="020F0502020204030204" pitchFamily="34" charset="0"/>
                        </a:rPr>
                        <a:t>63%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a:effectLst/>
                          <a:latin typeface="Calibri" panose="020F0502020204030204" pitchFamily="34" charset="0"/>
                          <a:cs typeface="Calibri" panose="020F0502020204030204"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44000">
                <a:tc>
                  <a:txBody>
                    <a:bodyPr/>
                    <a:lstStyle/>
                    <a:p>
                      <a:pPr algn="l" fontAlgn="b"/>
                      <a:r>
                        <a:rPr lang="en-CA" sz="1100" b="0" i="0" u="none" strike="noStrike" dirty="0">
                          <a:effectLst/>
                          <a:latin typeface="Calibri" panose="020F0502020204030204" pitchFamily="34" charset="0"/>
                          <a:cs typeface="Calibri" panose="020F0502020204030204" pitchFamily="34" charset="0"/>
                        </a:rPr>
                        <a:t>Municipal Property Taxes </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dirty="0">
                          <a:effectLst/>
                          <a:latin typeface="Calibri" panose="020F0502020204030204" pitchFamily="34" charset="0"/>
                          <a:cs typeface="Calibri" panose="020F0502020204030204" pitchFamily="34" charset="0"/>
                        </a:rPr>
                        <a:t>7.2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dirty="0">
                          <a:effectLst/>
                          <a:latin typeface="Calibri" panose="020F0502020204030204" pitchFamily="34" charset="0"/>
                          <a:cs typeface="Calibri" panose="020F0502020204030204"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a:effectLst/>
                          <a:latin typeface="Calibri" panose="020F0502020204030204" pitchFamily="34" charset="0"/>
                          <a:cs typeface="Calibri" panose="020F0502020204030204"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44000">
                <a:tc>
                  <a:txBody>
                    <a:bodyPr/>
                    <a:lstStyle/>
                    <a:p>
                      <a:pPr algn="l" fontAlgn="b"/>
                      <a:r>
                        <a:rPr lang="en-CA" sz="1100" b="0" i="0" u="none" strike="noStrike" dirty="0">
                          <a:effectLst/>
                          <a:latin typeface="Calibri" panose="020F0502020204030204" pitchFamily="34" charset="0"/>
                          <a:cs typeface="Calibri" panose="020F0502020204030204" pitchFamily="34" charset="0"/>
                        </a:rPr>
                        <a:t>Local Roads and Streets </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a:effectLst/>
                          <a:latin typeface="Calibri" panose="020F0502020204030204" pitchFamily="34" charset="0"/>
                          <a:cs typeface="Calibri" panose="020F0502020204030204" pitchFamily="34" charset="0"/>
                        </a:rPr>
                        <a:t>7.5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dirty="0">
                          <a:effectLst/>
                          <a:latin typeface="Calibri" panose="020F0502020204030204" pitchFamily="34" charset="0"/>
                          <a:cs typeface="Calibri" panose="020F0502020204030204" pitchFamily="34" charset="0"/>
                        </a:rPr>
                        <a:t>63%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a:effectLst/>
                          <a:latin typeface="Calibri" panose="020F0502020204030204" pitchFamily="34" charset="0"/>
                          <a:cs typeface="Calibri" panose="020F0502020204030204"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44000">
                <a:tc>
                  <a:txBody>
                    <a:bodyPr/>
                    <a:lstStyle/>
                    <a:p>
                      <a:pPr algn="l" fontAlgn="b"/>
                      <a:r>
                        <a:rPr lang="en-CA" sz="1100" b="0" i="0" u="none" strike="noStrike" dirty="0">
                          <a:effectLst/>
                          <a:latin typeface="Calibri" panose="020F0502020204030204" pitchFamily="34" charset="0"/>
                          <a:cs typeface="Calibri" panose="020F0502020204030204" pitchFamily="34" charset="0"/>
                        </a:rPr>
                        <a:t>Cellular Phone Service </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dirty="0">
                          <a:effectLst/>
                          <a:latin typeface="Calibri" panose="020F0502020204030204" pitchFamily="34" charset="0"/>
                          <a:cs typeface="Calibri" panose="020F0502020204030204" pitchFamily="34" charset="0"/>
                        </a:rPr>
                        <a:t>6.4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dirty="0">
                          <a:effectLst/>
                          <a:latin typeface="Calibri" panose="020F0502020204030204" pitchFamily="34" charset="0"/>
                          <a:cs typeface="Calibri" panose="020F0502020204030204" pitchFamily="34" charset="0"/>
                        </a:rPr>
                        <a:t>58%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a:effectLst/>
                          <a:latin typeface="Calibri" panose="020F0502020204030204" pitchFamily="34" charset="0"/>
                          <a:cs typeface="Calibri" panose="020F0502020204030204"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44000">
                <a:tc>
                  <a:txBody>
                    <a:bodyPr/>
                    <a:lstStyle/>
                    <a:p>
                      <a:pPr algn="l" fontAlgn="b"/>
                      <a:r>
                        <a:rPr lang="en-CA" sz="1100" b="0" i="0" u="none" strike="noStrike" dirty="0">
                          <a:effectLst/>
                          <a:latin typeface="Calibri" panose="020F0502020204030204" pitchFamily="34" charset="0"/>
                          <a:cs typeface="Calibri" panose="020F0502020204030204" pitchFamily="34" charset="0"/>
                        </a:rPr>
                        <a:t>Internet Service </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dirty="0">
                          <a:effectLst/>
                          <a:latin typeface="Calibri" panose="020F0502020204030204" pitchFamily="34" charset="0"/>
                          <a:cs typeface="Calibri" panose="020F0502020204030204" pitchFamily="34" charset="0"/>
                        </a:rPr>
                        <a:t>5.8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dirty="0">
                          <a:effectLst/>
                          <a:latin typeface="Calibri" panose="020F0502020204030204" pitchFamily="34" charset="0"/>
                          <a:cs typeface="Calibri" panose="020F0502020204030204" pitchFamily="34" charset="0"/>
                        </a:rPr>
                        <a:t>54%</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dirty="0">
                          <a:effectLst/>
                          <a:latin typeface="Calibri" panose="020F0502020204030204" pitchFamily="34" charset="0"/>
                          <a:cs typeface="Calibri" panose="020F0502020204030204"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44000">
                <a:tc>
                  <a:txBody>
                    <a:bodyPr/>
                    <a:lstStyle/>
                    <a:p>
                      <a:pPr algn="l" fontAlgn="b"/>
                      <a:r>
                        <a:rPr lang="en-CA" sz="1100" b="0" i="0" u="none" strike="noStrike" dirty="0">
                          <a:effectLst/>
                          <a:latin typeface="Calibri" panose="020F0502020204030204" pitchFamily="34" charset="0"/>
                          <a:cs typeface="Calibri" panose="020F0502020204030204" pitchFamily="34" charset="0"/>
                        </a:rPr>
                        <a:t>Provincial Roads and Highways </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dirty="0">
                          <a:effectLst/>
                          <a:latin typeface="Calibri" panose="020F0502020204030204" pitchFamily="34" charset="0"/>
                          <a:cs typeface="Calibri" panose="020F0502020204030204" pitchFamily="34" charset="0"/>
                        </a:rPr>
                        <a:t>6.1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dirty="0">
                          <a:effectLst/>
                          <a:latin typeface="Calibri" panose="020F0502020204030204" pitchFamily="34" charset="0"/>
                          <a:cs typeface="Calibri" panose="020F0502020204030204" pitchFamily="34" charset="0"/>
                        </a:rPr>
                        <a:t>62%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dirty="0">
                          <a:effectLst/>
                          <a:latin typeface="Calibri" panose="020F0502020204030204" pitchFamily="34" charset="0"/>
                          <a:cs typeface="Calibri" panose="020F0502020204030204"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44000">
                <a:tc>
                  <a:txBody>
                    <a:bodyPr/>
                    <a:lstStyle/>
                    <a:p>
                      <a:pPr algn="l" fontAlgn="b"/>
                      <a:r>
                        <a:rPr lang="en-CA" sz="1100" b="0" i="0" u="none" strike="noStrike" dirty="0">
                          <a:effectLst/>
                          <a:latin typeface="Calibri" panose="020F0502020204030204" pitchFamily="34" charset="0"/>
                          <a:cs typeface="Calibri" panose="020F0502020204030204" pitchFamily="34" charset="0"/>
                        </a:rPr>
                        <a:t>Availability of Unskilled Labour </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dirty="0">
                          <a:effectLst/>
                          <a:latin typeface="Calibri" panose="020F0502020204030204" pitchFamily="34" charset="0"/>
                          <a:cs typeface="Calibri" panose="020F0502020204030204" pitchFamily="34" charset="0"/>
                        </a:rPr>
                        <a:t>6.9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dirty="0">
                          <a:effectLst/>
                          <a:latin typeface="Calibri" panose="020F0502020204030204" pitchFamily="34" charset="0"/>
                          <a:cs typeface="Calibri" panose="020F0502020204030204" pitchFamily="34" charset="0"/>
                        </a:rPr>
                        <a:t>69%</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dirty="0">
                          <a:effectLst/>
                          <a:latin typeface="Calibri" panose="020F0502020204030204" pitchFamily="34" charset="0"/>
                          <a:cs typeface="Calibri" panose="020F0502020204030204"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44000">
                <a:tc>
                  <a:txBody>
                    <a:bodyPr/>
                    <a:lstStyle/>
                    <a:p>
                      <a:pPr algn="l" fontAlgn="b"/>
                      <a:r>
                        <a:rPr lang="en-CA" sz="1100" b="0" i="0" u="none" strike="noStrike" dirty="0">
                          <a:effectLst/>
                          <a:latin typeface="Calibri" panose="020F0502020204030204" pitchFamily="34" charset="0"/>
                          <a:cs typeface="Calibri" panose="020F0502020204030204" pitchFamily="34" charset="0"/>
                        </a:rPr>
                        <a:t>Zoning </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dirty="0">
                          <a:effectLst/>
                          <a:latin typeface="Calibri" panose="020F0502020204030204" pitchFamily="34" charset="0"/>
                          <a:cs typeface="Calibri" panose="020F0502020204030204" pitchFamily="34" charset="0"/>
                        </a:rPr>
                        <a:t>8.3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dirty="0">
                          <a:effectLst/>
                          <a:latin typeface="Calibri" panose="020F0502020204030204" pitchFamily="34" charset="0"/>
                          <a:cs typeface="Calibri" panose="020F0502020204030204" pitchFamily="34" charset="0"/>
                        </a:rPr>
                        <a:t>81%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dirty="0">
                          <a:effectLst/>
                          <a:latin typeface="Calibri" panose="020F0502020204030204" pitchFamily="34" charset="0"/>
                          <a:cs typeface="Calibri" panose="020F0502020204030204"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44000">
                <a:tc>
                  <a:txBody>
                    <a:bodyPr/>
                    <a:lstStyle/>
                    <a:p>
                      <a:pPr algn="l" fontAlgn="b"/>
                      <a:r>
                        <a:rPr lang="en-US" sz="1100" b="0" i="0" u="none" strike="noStrike" dirty="0">
                          <a:effectLst/>
                          <a:latin typeface="Calibri" panose="020F0502020204030204" pitchFamily="34" charset="0"/>
                          <a:cs typeface="Calibri" panose="020F0502020204030204" pitchFamily="34" charset="0"/>
                        </a:rPr>
                        <a:t>Availability of Health and Medical Services </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a:effectLst/>
                          <a:latin typeface="Calibri" panose="020F0502020204030204" pitchFamily="34" charset="0"/>
                          <a:cs typeface="Calibri" panose="020F0502020204030204" pitchFamily="34" charset="0"/>
                        </a:rPr>
                        <a:t>5.3</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dirty="0">
                          <a:effectLst/>
                          <a:latin typeface="Calibri" panose="020F0502020204030204" pitchFamily="34" charset="0"/>
                          <a:cs typeface="Calibri" panose="020F0502020204030204" pitchFamily="34" charset="0"/>
                        </a:rPr>
                        <a:t>75%</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dirty="0">
                          <a:effectLst/>
                          <a:latin typeface="Calibri" panose="020F0502020204030204" pitchFamily="34" charset="0"/>
                          <a:cs typeface="Calibri" panose="020F0502020204030204"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44000">
                <a:tc>
                  <a:txBody>
                    <a:bodyPr/>
                    <a:lstStyle/>
                    <a:p>
                      <a:pPr algn="l" fontAlgn="b"/>
                      <a:r>
                        <a:rPr lang="en-US" sz="1100" b="0" i="0" u="none" strike="noStrike" dirty="0">
                          <a:effectLst/>
                          <a:latin typeface="Calibri" panose="020F0502020204030204" pitchFamily="34" charset="0"/>
                          <a:cs typeface="Calibri" panose="020F0502020204030204" pitchFamily="34" charset="0"/>
                        </a:rPr>
                        <a:t>Availability of Space for Rent or Lease </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a:effectLst/>
                          <a:latin typeface="Calibri" panose="020F0502020204030204" pitchFamily="34" charset="0"/>
                          <a:cs typeface="Calibri" panose="020F0502020204030204" pitchFamily="34" charset="0"/>
                        </a:rPr>
                        <a:t>5.0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dirty="0">
                          <a:effectLst/>
                          <a:latin typeface="Calibri" panose="020F0502020204030204" pitchFamily="34" charset="0"/>
                          <a:cs typeface="Calibri" panose="020F0502020204030204" pitchFamily="34" charset="0"/>
                        </a:rPr>
                        <a:t>76%</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dirty="0">
                          <a:effectLst/>
                          <a:latin typeface="Calibri" panose="020F0502020204030204" pitchFamily="34" charset="0"/>
                          <a:cs typeface="Calibri" panose="020F0502020204030204"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44000">
                <a:tc>
                  <a:txBody>
                    <a:bodyPr/>
                    <a:lstStyle/>
                    <a:p>
                      <a:pPr algn="l" fontAlgn="b"/>
                      <a:r>
                        <a:rPr lang="en-CA" sz="1100" b="0" i="0" u="none" strike="noStrike" dirty="0">
                          <a:effectLst/>
                          <a:latin typeface="Calibri" panose="020F0502020204030204" pitchFamily="34" charset="0"/>
                          <a:cs typeface="Calibri" panose="020F0502020204030204" pitchFamily="34" charset="0"/>
                        </a:rPr>
                        <a:t>Support from Other Businesses </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a:effectLst/>
                          <a:latin typeface="Calibri" panose="020F0502020204030204" pitchFamily="34" charset="0"/>
                          <a:cs typeface="Calibri" panose="020F0502020204030204" pitchFamily="34" charset="0"/>
                        </a:rPr>
                        <a:t>6.7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dirty="0">
                          <a:effectLst/>
                          <a:latin typeface="Calibri" panose="020F0502020204030204" pitchFamily="34" charset="0"/>
                          <a:cs typeface="Calibri" panose="020F0502020204030204" pitchFamily="34" charset="0"/>
                        </a:rPr>
                        <a:t>82%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dirty="0">
                          <a:effectLst/>
                          <a:latin typeface="Calibri" panose="020F0502020204030204" pitchFamily="34" charset="0"/>
                          <a:cs typeface="Calibri" panose="020F0502020204030204"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44000">
                <a:tc>
                  <a:txBody>
                    <a:bodyPr/>
                    <a:lstStyle/>
                    <a:p>
                      <a:pPr algn="l" fontAlgn="b"/>
                      <a:r>
                        <a:rPr lang="en-US" sz="1100" b="0" i="0" u="none" strike="noStrike" dirty="0">
                          <a:effectLst/>
                          <a:latin typeface="Calibri" panose="020F0502020204030204" pitchFamily="34" charset="0"/>
                          <a:cs typeface="Calibri" panose="020F0502020204030204" pitchFamily="34" charset="0"/>
                        </a:rPr>
                        <a:t>Availability of Property for Purchase </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a:effectLst/>
                          <a:latin typeface="Calibri" panose="020F0502020204030204" pitchFamily="34" charset="0"/>
                          <a:cs typeface="Calibri" panose="020F0502020204030204" pitchFamily="34" charset="0"/>
                        </a:rPr>
                        <a:t>4.1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dirty="0">
                          <a:effectLst/>
                          <a:latin typeface="Calibri" panose="020F0502020204030204" pitchFamily="34" charset="0"/>
                          <a:cs typeface="Calibri" panose="020F0502020204030204" pitchFamily="34" charset="0"/>
                        </a:rPr>
                        <a:t>77%</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dirty="0">
                          <a:effectLst/>
                          <a:latin typeface="Calibri" panose="020F0502020204030204" pitchFamily="34" charset="0"/>
                          <a:cs typeface="Calibri" panose="020F0502020204030204"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44000">
                <a:tc>
                  <a:txBody>
                    <a:bodyPr/>
                    <a:lstStyle/>
                    <a:p>
                      <a:pPr algn="l" fontAlgn="b"/>
                      <a:r>
                        <a:rPr lang="en-CA" sz="1100" b="0" i="0" u="none" strike="noStrike" dirty="0">
                          <a:effectLst/>
                          <a:latin typeface="Calibri" panose="020F0502020204030204" pitchFamily="34" charset="0"/>
                          <a:cs typeface="Calibri" panose="020F0502020204030204" pitchFamily="34" charset="0"/>
                        </a:rPr>
                        <a:t>Availability of Adequate Housing </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a:effectLst/>
                          <a:latin typeface="Calibri" panose="020F0502020204030204" pitchFamily="34" charset="0"/>
                          <a:cs typeface="Calibri" panose="020F0502020204030204" pitchFamily="34" charset="0"/>
                        </a:rPr>
                        <a:t>4.1</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dirty="0">
                          <a:effectLst/>
                          <a:latin typeface="Calibri" panose="020F0502020204030204" pitchFamily="34" charset="0"/>
                          <a:cs typeface="Calibri" panose="020F0502020204030204" pitchFamily="34" charset="0"/>
                        </a:rPr>
                        <a:t>80%</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dirty="0">
                          <a:effectLst/>
                          <a:latin typeface="Calibri" panose="020F0502020204030204" pitchFamily="34" charset="0"/>
                          <a:cs typeface="Calibri" panose="020F0502020204030204"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44000">
                <a:tc>
                  <a:txBody>
                    <a:bodyPr/>
                    <a:lstStyle/>
                    <a:p>
                      <a:pPr algn="l" fontAlgn="b"/>
                      <a:r>
                        <a:rPr lang="en-CA" sz="1100" b="0" i="0" u="none" strike="noStrike" dirty="0">
                          <a:effectLst/>
                          <a:latin typeface="Calibri" panose="020F0502020204030204" pitchFamily="34" charset="0"/>
                          <a:cs typeface="Calibri" panose="020F0502020204030204" pitchFamily="34" charset="0"/>
                        </a:rPr>
                        <a:t>Support from Local Residents </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a:effectLst/>
                          <a:latin typeface="Calibri" panose="020F0502020204030204" pitchFamily="34" charset="0"/>
                          <a:cs typeface="Calibri" panose="020F0502020204030204" pitchFamily="34" charset="0"/>
                        </a:rPr>
                        <a:t>7.2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dirty="0">
                          <a:effectLst/>
                          <a:latin typeface="Calibri" panose="020F0502020204030204" pitchFamily="34" charset="0"/>
                          <a:cs typeface="Calibri" panose="020F0502020204030204" pitchFamily="34" charset="0"/>
                        </a:rPr>
                        <a:t>88%</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r>
                        <a:rPr lang="en-CA" sz="1100" b="0" i="0" u="none" strike="noStrike" dirty="0">
                          <a:effectLst/>
                          <a:latin typeface="Calibri" panose="020F0502020204030204" pitchFamily="34" charset="0"/>
                          <a:cs typeface="Calibri" panose="020F0502020204030204"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44000">
                <a:tc>
                  <a:txBody>
                    <a:bodyPr/>
                    <a:lstStyle/>
                    <a:p>
                      <a:pPr algn="l" fontAlgn="b"/>
                      <a:r>
                        <a:rPr lang="en-CA" sz="1100" b="0" i="0" u="none" strike="noStrike" dirty="0">
                          <a:effectLst/>
                          <a:latin typeface="Calibri" panose="020F0502020204030204" pitchFamily="34" charset="0"/>
                          <a:cs typeface="Calibri" panose="020F0502020204030204" pitchFamily="34" charset="0"/>
                        </a:rPr>
                        <a:t>Water Availability </a:t>
                      </a:r>
                    </a:p>
                  </a:txBody>
                  <a:tcPr marL="9525" marR="9525" marT="9525" marB="0" anchor="ctr">
                    <a:lnL>
                      <a:noFill/>
                    </a:lnL>
                    <a:lnR>
                      <a:noFill/>
                    </a:lnR>
                    <a:lnT>
                      <a:noFill/>
                    </a:lnT>
                    <a:lnB w="12700" cmpd="sng">
                      <a:noFill/>
                    </a:lnB>
                    <a:lnTlToBr w="12700" cmpd="sng">
                      <a:noFill/>
                      <a:prstDash val="solid"/>
                    </a:lnTlToBr>
                    <a:lnBlToTr w="12700" cmpd="sng">
                      <a:noFill/>
                      <a:prstDash val="solid"/>
                    </a:lnBlToTr>
                  </a:tcPr>
                </a:tc>
                <a:tc>
                  <a:txBody>
                    <a:bodyPr/>
                    <a:lstStyle/>
                    <a:p>
                      <a:pPr algn="ctr" fontAlgn="b"/>
                      <a:r>
                        <a:rPr lang="en-CA" sz="1100" b="0" i="0" u="none" strike="noStrike">
                          <a:effectLst/>
                          <a:latin typeface="Calibri" panose="020F0502020204030204" pitchFamily="34" charset="0"/>
                          <a:cs typeface="Calibri" panose="020F0502020204030204" pitchFamily="34" charset="0"/>
                        </a:rPr>
                        <a:t>5.0</a:t>
                      </a:r>
                    </a:p>
                  </a:txBody>
                  <a:tcPr marL="9525" marR="9525" marT="9525" marB="0" anchor="ctr">
                    <a:lnL>
                      <a:noFill/>
                    </a:lnL>
                    <a:lnR>
                      <a:noFill/>
                    </a:lnR>
                    <a:lnT>
                      <a:noFill/>
                    </a:lnT>
                    <a:lnB w="12700" cmpd="sng">
                      <a:noFill/>
                    </a:lnB>
                    <a:lnTlToBr w="12700" cmpd="sng">
                      <a:noFill/>
                      <a:prstDash val="solid"/>
                    </a:lnTlToBr>
                    <a:lnBlToTr w="12700" cmpd="sng">
                      <a:noFill/>
                      <a:prstDash val="solid"/>
                    </a:lnBlToTr>
                  </a:tcPr>
                </a:tc>
                <a:tc>
                  <a:txBody>
                    <a:bodyPr/>
                    <a:lstStyle/>
                    <a:p>
                      <a:pPr algn="ctr" fontAlgn="b"/>
                      <a:r>
                        <a:rPr lang="en-CA" sz="1100" b="0" i="0" u="none" strike="noStrike" dirty="0">
                          <a:effectLst/>
                          <a:latin typeface="Calibri" panose="020F0502020204030204" pitchFamily="34" charset="0"/>
                          <a:cs typeface="Calibri" panose="020F0502020204030204" pitchFamily="34" charset="0"/>
                        </a:rPr>
                        <a:t>88%</a:t>
                      </a:r>
                    </a:p>
                  </a:txBody>
                  <a:tcPr marL="9525" marR="9525" marT="9525" marB="0" anchor="ctr">
                    <a:lnL>
                      <a:noFill/>
                    </a:lnL>
                    <a:lnR>
                      <a:noFill/>
                    </a:lnR>
                    <a:lnT>
                      <a:noFill/>
                    </a:lnT>
                    <a:lnB w="12700" cmpd="sng">
                      <a:noFill/>
                    </a:lnB>
                    <a:lnTlToBr w="12700" cmpd="sng">
                      <a:noFill/>
                      <a:prstDash val="solid"/>
                    </a:lnTlToBr>
                    <a:lnBlToTr w="12700" cmpd="sng">
                      <a:noFill/>
                      <a:prstDash val="solid"/>
                    </a:lnBlToTr>
                  </a:tcPr>
                </a:tc>
                <a:tc>
                  <a:txBody>
                    <a:bodyPr/>
                    <a:lstStyle/>
                    <a:p>
                      <a:pPr algn="ctr" fontAlgn="b"/>
                      <a:r>
                        <a:rPr lang="en-CA" sz="1100" b="0" i="0" u="none" strike="noStrike" dirty="0">
                          <a:effectLst/>
                          <a:latin typeface="Calibri" panose="020F0502020204030204" pitchFamily="34" charset="0"/>
                          <a:cs typeface="Calibri" panose="020F0502020204030204" pitchFamily="34" charset="0"/>
                        </a:rPr>
                        <a:t>16</a:t>
                      </a:r>
                    </a:p>
                  </a:txBody>
                  <a:tcPr marL="9525" marR="9525" marT="9525" marB="0" anchor="ct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16"/>
                  </a:ext>
                </a:extLst>
              </a:tr>
            </a:tbl>
          </a:graphicData>
        </a:graphic>
      </p:graphicFrame>
      <p:sp>
        <p:nvSpPr>
          <p:cNvPr id="3" name="Slide Number Placeholder 2"/>
          <p:cNvSpPr>
            <a:spLocks noGrp="1"/>
          </p:cNvSpPr>
          <p:nvPr>
            <p:ph type="sldNum" sz="quarter" idx="12"/>
          </p:nvPr>
        </p:nvSpPr>
        <p:spPr/>
        <p:txBody>
          <a:bodyPr/>
          <a:lstStyle/>
          <a:p>
            <a:fld id="{892C9D51-0105-6642-98BC-98C2D2D8A959}" type="slidenum">
              <a:rPr lang="en-US" smtClean="0"/>
              <a:pPr/>
              <a:t>27</a:t>
            </a:fld>
            <a:endParaRPr lang="en-US" dirty="0"/>
          </a:p>
        </p:txBody>
      </p:sp>
    </p:spTree>
    <p:extLst>
      <p:ext uri="{BB962C8B-B14F-4D97-AF65-F5344CB8AC3E}">
        <p14:creationId xmlns:p14="http://schemas.microsoft.com/office/powerpoint/2010/main" val="1486765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684080-68E0-4149-B0D2-44A59CC06F46}"/>
              </a:ext>
            </a:extLst>
          </p:cNvPr>
          <p:cNvSpPr>
            <a:spLocks noGrp="1"/>
          </p:cNvSpPr>
          <p:nvPr>
            <p:ph type="ctrTitle"/>
          </p:nvPr>
        </p:nvSpPr>
        <p:spPr/>
        <p:txBody>
          <a:bodyPr>
            <a:normAutofit fontScale="90000"/>
          </a:bodyPr>
          <a:lstStyle/>
          <a:p>
            <a:r>
              <a:rPr lang="en-US" dirty="0"/>
              <a:t>Survey Key Findings</a:t>
            </a:r>
            <a:br>
              <a:rPr lang="en-US" dirty="0"/>
            </a:br>
            <a:r>
              <a:rPr lang="en-US" dirty="0"/>
              <a:t>Part 3: Future Plans</a:t>
            </a:r>
          </a:p>
        </p:txBody>
      </p:sp>
      <p:sp>
        <p:nvSpPr>
          <p:cNvPr id="2" name="Slide Number Placeholder 1"/>
          <p:cNvSpPr>
            <a:spLocks noGrp="1"/>
          </p:cNvSpPr>
          <p:nvPr>
            <p:ph type="sldNum" sz="quarter" idx="12"/>
          </p:nvPr>
        </p:nvSpPr>
        <p:spPr/>
        <p:txBody>
          <a:bodyPr/>
          <a:lstStyle/>
          <a:p>
            <a:fld id="{892C9D51-0105-6642-98BC-98C2D2D8A959}" type="slidenum">
              <a:rPr lang="en-US" smtClean="0"/>
              <a:t>28</a:t>
            </a:fld>
            <a:endParaRPr lang="en-US" dirty="0"/>
          </a:p>
        </p:txBody>
      </p:sp>
    </p:spTree>
    <p:extLst>
      <p:ext uri="{BB962C8B-B14F-4D97-AF65-F5344CB8AC3E}">
        <p14:creationId xmlns:p14="http://schemas.microsoft.com/office/powerpoint/2010/main" val="497465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63F58-B96A-744D-98E8-DB8EB2E56FDA}"/>
              </a:ext>
            </a:extLst>
          </p:cNvPr>
          <p:cNvSpPr>
            <a:spLocks noGrp="1"/>
          </p:cNvSpPr>
          <p:nvPr>
            <p:ph type="title"/>
          </p:nvPr>
        </p:nvSpPr>
        <p:spPr/>
        <p:txBody>
          <a:bodyPr>
            <a:normAutofit/>
          </a:bodyPr>
          <a:lstStyle/>
          <a:p>
            <a:r>
              <a:rPr lang="en-US" sz="3600" dirty="0"/>
              <a:t>Summary</a:t>
            </a:r>
          </a:p>
        </p:txBody>
      </p:sp>
      <p:sp>
        <p:nvSpPr>
          <p:cNvPr id="3" name="Content Placeholder 2">
            <a:extLst>
              <a:ext uri="{FF2B5EF4-FFF2-40B4-BE49-F238E27FC236}">
                <a16:creationId xmlns:a16="http://schemas.microsoft.com/office/drawing/2014/main" id="{13DBBB88-F3F4-5C41-A96A-2492D58133E4}"/>
              </a:ext>
            </a:extLst>
          </p:cNvPr>
          <p:cNvSpPr>
            <a:spLocks noGrp="1"/>
          </p:cNvSpPr>
          <p:nvPr>
            <p:ph idx="1"/>
          </p:nvPr>
        </p:nvSpPr>
        <p:spPr>
          <a:xfrm>
            <a:off x="457200" y="1283110"/>
            <a:ext cx="8229600" cy="3052916"/>
          </a:xfrm>
        </p:spPr>
        <p:txBody>
          <a:bodyPr>
            <a:normAutofit fontScale="92500" lnSpcReduction="20000"/>
          </a:bodyPr>
          <a:lstStyle/>
          <a:p>
            <a:pPr algn="just"/>
            <a:r>
              <a:rPr lang="en-US" sz="1500" dirty="0"/>
              <a:t>Of the 80 businesses surveyed</a:t>
            </a:r>
            <a:r>
              <a:rPr lang="en-US" sz="1500" b="1" dirty="0"/>
              <a:t>, 24% or 19 businesses indicated that they are considering expanding</a:t>
            </a:r>
            <a:r>
              <a:rPr lang="en-US" sz="1500" dirty="0"/>
              <a:t> (green flags). However, </a:t>
            </a:r>
            <a:r>
              <a:rPr lang="en-US" sz="1500" b="1" dirty="0"/>
              <a:t>39% or 31 businesses said that they are considering relocating, downsizing, selling or closing </a:t>
            </a:r>
            <a:r>
              <a:rPr lang="en-US" sz="1500" dirty="0"/>
              <a:t>(red flags). This means that 63% of businesses surveyed require follow up and possibly support.</a:t>
            </a:r>
          </a:p>
          <a:p>
            <a:pPr algn="just"/>
            <a:r>
              <a:rPr lang="en-US" sz="1500" dirty="0"/>
              <a:t>The survey provided the location of each business. </a:t>
            </a:r>
            <a:r>
              <a:rPr lang="en-US" sz="1500" dirty="0">
                <a:solidFill>
                  <a:schemeClr val="tx1"/>
                </a:solidFill>
              </a:rPr>
              <a:t>Therefore, we know that 9/31 red flags and 6/19 green flags are located in rural areas and hamlets. Most of the rest are in towns.</a:t>
            </a:r>
          </a:p>
          <a:p>
            <a:pPr algn="just"/>
            <a:r>
              <a:rPr lang="en-US" sz="1500" dirty="0"/>
              <a:t>It’s worth noting that </a:t>
            </a:r>
            <a:r>
              <a:rPr lang="en-US" sz="1500" b="1" dirty="0"/>
              <a:t>many red flag businesses indicated themselves in multiple red flag categories: </a:t>
            </a:r>
            <a:r>
              <a:rPr lang="en-US" sz="1500" dirty="0"/>
              <a:t>relocation (7), downsizing (17), closing (16), selling (19). Those with multiple red flags are highest risk and therefore priorities.</a:t>
            </a:r>
          </a:p>
          <a:p>
            <a:pPr algn="just"/>
            <a:r>
              <a:rPr lang="en-US" sz="1500" dirty="0"/>
              <a:t>By industry, retail has the highest number of green flags, followed by transportation, and the second highest number of red flags after Agriculture and Forestry. </a:t>
            </a:r>
          </a:p>
          <a:p>
            <a:pPr algn="just"/>
            <a:r>
              <a:rPr lang="en-US" sz="1500" dirty="0"/>
              <a:t>The survey gathered contact information for all businesses (except those who wanted to remain anonymous). </a:t>
            </a:r>
            <a:r>
              <a:rPr lang="en-US" sz="1500" b="1" dirty="0"/>
              <a:t>These green and red flag businesses will be contacted and offered assistance.</a:t>
            </a:r>
            <a:endParaRPr lang="en-US" sz="1500" dirty="0"/>
          </a:p>
          <a:p>
            <a:pPr algn="just"/>
            <a:r>
              <a:rPr lang="en-US" sz="1500" dirty="0"/>
              <a:t>The survey noted that </a:t>
            </a:r>
            <a:r>
              <a:rPr lang="en-US" sz="1500" b="1" dirty="0"/>
              <a:t>9 businesses that are considering expanding are experiencing difficulties</a:t>
            </a:r>
            <a:r>
              <a:rPr lang="en-US" sz="1500" dirty="0"/>
              <a:t>. This presents an opportunity for the EDA to learn more about these growth struggles and what can be done to help.</a:t>
            </a:r>
          </a:p>
          <a:p>
            <a:pPr marL="0" indent="0">
              <a:buNone/>
            </a:pPr>
            <a:endParaRPr lang="en-US" sz="1400" dirty="0"/>
          </a:p>
          <a:p>
            <a:endParaRPr lang="en-US" sz="1400" dirty="0"/>
          </a:p>
          <a:p>
            <a:endParaRPr lang="en-US" sz="1400" dirty="0"/>
          </a:p>
          <a:p>
            <a:endParaRPr lang="en-US" sz="1400" dirty="0"/>
          </a:p>
          <a:p>
            <a:endParaRPr lang="en-US" sz="1400" dirty="0"/>
          </a:p>
          <a:p>
            <a:pPr marL="0" indent="0">
              <a:buNone/>
            </a:pPr>
            <a:endParaRPr lang="en-US" sz="1400" dirty="0"/>
          </a:p>
        </p:txBody>
      </p:sp>
      <p:sp>
        <p:nvSpPr>
          <p:cNvPr id="4" name="Slide Number Placeholder 3"/>
          <p:cNvSpPr>
            <a:spLocks noGrp="1"/>
          </p:cNvSpPr>
          <p:nvPr>
            <p:ph type="sldNum" sz="quarter" idx="12"/>
          </p:nvPr>
        </p:nvSpPr>
        <p:spPr/>
        <p:txBody>
          <a:bodyPr/>
          <a:lstStyle/>
          <a:p>
            <a:fld id="{892C9D51-0105-6642-98BC-98C2D2D8A959}" type="slidenum">
              <a:rPr lang="en-US" smtClean="0"/>
              <a:pPr/>
              <a:t>29</a:t>
            </a:fld>
            <a:endParaRPr lang="en-US" dirty="0"/>
          </a:p>
        </p:txBody>
      </p:sp>
    </p:spTree>
    <p:extLst>
      <p:ext uri="{BB962C8B-B14F-4D97-AF65-F5344CB8AC3E}">
        <p14:creationId xmlns:p14="http://schemas.microsoft.com/office/powerpoint/2010/main" val="48160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A968D2-035D-2541-BCFF-FD0599EF2D99}"/>
              </a:ext>
            </a:extLst>
          </p:cNvPr>
          <p:cNvSpPr>
            <a:spLocks noGrp="1"/>
          </p:cNvSpPr>
          <p:nvPr>
            <p:ph type="ctrTitle"/>
          </p:nvPr>
        </p:nvSpPr>
        <p:spPr/>
        <p:txBody>
          <a:bodyPr>
            <a:normAutofit/>
          </a:bodyPr>
          <a:lstStyle/>
          <a:p>
            <a:r>
              <a:rPr lang="en-US" dirty="0"/>
              <a:t>Objectives of Survey</a:t>
            </a:r>
          </a:p>
        </p:txBody>
      </p:sp>
      <p:sp>
        <p:nvSpPr>
          <p:cNvPr id="2" name="Slide Number Placeholder 1"/>
          <p:cNvSpPr>
            <a:spLocks noGrp="1"/>
          </p:cNvSpPr>
          <p:nvPr>
            <p:ph type="sldNum" sz="quarter" idx="12"/>
          </p:nvPr>
        </p:nvSpPr>
        <p:spPr/>
        <p:txBody>
          <a:bodyPr/>
          <a:lstStyle/>
          <a:p>
            <a:fld id="{892C9D51-0105-6642-98BC-98C2D2D8A959}" type="slidenum">
              <a:rPr lang="en-US" smtClean="0"/>
              <a:t>3</a:t>
            </a:fld>
            <a:endParaRPr lang="en-US" dirty="0"/>
          </a:p>
        </p:txBody>
      </p:sp>
    </p:spTree>
    <p:extLst>
      <p:ext uri="{BB962C8B-B14F-4D97-AF65-F5344CB8AC3E}">
        <p14:creationId xmlns:p14="http://schemas.microsoft.com/office/powerpoint/2010/main" val="2666008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26155-CB95-C346-A7E4-89589A3E0564}"/>
              </a:ext>
            </a:extLst>
          </p:cNvPr>
          <p:cNvSpPr>
            <a:spLocks noGrp="1"/>
          </p:cNvSpPr>
          <p:nvPr>
            <p:ph type="title"/>
          </p:nvPr>
        </p:nvSpPr>
        <p:spPr/>
        <p:txBody>
          <a:bodyPr>
            <a:normAutofit/>
          </a:bodyPr>
          <a:lstStyle/>
          <a:p>
            <a:r>
              <a:rPr lang="en-US" sz="3600" dirty="0"/>
              <a:t>Green &amp; Red Flags</a:t>
            </a:r>
          </a:p>
        </p:txBody>
      </p:sp>
      <p:sp>
        <p:nvSpPr>
          <p:cNvPr id="3" name="Content Placeholder 2">
            <a:extLst>
              <a:ext uri="{FF2B5EF4-FFF2-40B4-BE49-F238E27FC236}">
                <a16:creationId xmlns:a16="http://schemas.microsoft.com/office/drawing/2014/main" id="{0FD2D51C-DE63-E74E-BE44-304CA34454FF}"/>
              </a:ext>
            </a:extLst>
          </p:cNvPr>
          <p:cNvSpPr>
            <a:spLocks noGrp="1"/>
          </p:cNvSpPr>
          <p:nvPr>
            <p:ph idx="1"/>
          </p:nvPr>
        </p:nvSpPr>
        <p:spPr>
          <a:xfrm>
            <a:off x="457200" y="1519083"/>
            <a:ext cx="8229600" cy="3075539"/>
          </a:xfrm>
        </p:spPr>
        <p:txBody>
          <a:bodyPr>
            <a:normAutofit/>
          </a:bodyPr>
          <a:lstStyle/>
          <a:p>
            <a:pPr marL="0" indent="0" algn="just">
              <a:buNone/>
            </a:pPr>
            <a:r>
              <a:rPr lang="en-CA" sz="1500" dirty="0"/>
              <a:t>Business owners were asked a number of questions about their future plans. </a:t>
            </a:r>
          </a:p>
          <a:p>
            <a:pPr marL="0" indent="0" algn="just">
              <a:buNone/>
            </a:pPr>
            <a:endParaRPr lang="en-CA" sz="1500" dirty="0"/>
          </a:p>
          <a:p>
            <a:pPr marL="0" indent="0" algn="just">
              <a:buNone/>
            </a:pPr>
            <a:r>
              <a:rPr lang="en-CA" sz="1500" dirty="0"/>
              <a:t>The answers were split into two categories: </a:t>
            </a:r>
          </a:p>
          <a:p>
            <a:pPr algn="just"/>
            <a:r>
              <a:rPr lang="en-CA" sz="1500" dirty="0"/>
              <a:t>Green Flags: indicated that business owners were considering expansion;</a:t>
            </a:r>
          </a:p>
          <a:p>
            <a:pPr algn="just"/>
            <a:r>
              <a:rPr lang="en-CA" sz="1500" dirty="0"/>
              <a:t>Red Flags: indicated that business owners were considering relocating, downsizing, selling, or closing their business.</a:t>
            </a:r>
          </a:p>
          <a:p>
            <a:pPr marL="0" indent="0" algn="just">
              <a:buNone/>
            </a:pPr>
            <a:endParaRPr lang="en-CA" sz="1500" dirty="0"/>
          </a:p>
          <a:p>
            <a:pPr marL="0" indent="0" algn="just">
              <a:buNone/>
            </a:pPr>
            <a:r>
              <a:rPr lang="en-CA" sz="1500" dirty="0"/>
              <a:t>Out of the 80 survey results, 50 businesses or 63% were flagged – 19 businesses were green flags and 31 businesses were red flags.</a:t>
            </a:r>
          </a:p>
          <a:p>
            <a:pPr marL="0" indent="0">
              <a:buNone/>
            </a:pPr>
            <a:endParaRPr lang="en-CA" dirty="0"/>
          </a:p>
          <a:p>
            <a:pPr marL="0" indent="0">
              <a:buNone/>
            </a:pPr>
            <a:endParaRPr lang="en-CA" dirty="0"/>
          </a:p>
          <a:p>
            <a:pPr marL="0" indent="0">
              <a:buNone/>
            </a:pPr>
            <a:endParaRPr lang="en-US" dirty="0"/>
          </a:p>
        </p:txBody>
      </p:sp>
      <p:sp>
        <p:nvSpPr>
          <p:cNvPr id="4" name="Slide Number Placeholder 3"/>
          <p:cNvSpPr>
            <a:spLocks noGrp="1"/>
          </p:cNvSpPr>
          <p:nvPr>
            <p:ph type="sldNum" sz="quarter" idx="12"/>
          </p:nvPr>
        </p:nvSpPr>
        <p:spPr/>
        <p:txBody>
          <a:bodyPr/>
          <a:lstStyle/>
          <a:p>
            <a:fld id="{892C9D51-0105-6642-98BC-98C2D2D8A959}" type="slidenum">
              <a:rPr lang="en-US" smtClean="0"/>
              <a:pPr/>
              <a:t>30</a:t>
            </a:fld>
            <a:endParaRPr lang="en-US" dirty="0"/>
          </a:p>
        </p:txBody>
      </p:sp>
    </p:spTree>
    <p:extLst>
      <p:ext uri="{BB962C8B-B14F-4D97-AF65-F5344CB8AC3E}">
        <p14:creationId xmlns:p14="http://schemas.microsoft.com/office/powerpoint/2010/main" val="3999872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26155-CB95-C346-A7E4-89589A3E0564}"/>
              </a:ext>
            </a:extLst>
          </p:cNvPr>
          <p:cNvSpPr>
            <a:spLocks noGrp="1"/>
          </p:cNvSpPr>
          <p:nvPr>
            <p:ph type="title"/>
          </p:nvPr>
        </p:nvSpPr>
        <p:spPr/>
        <p:txBody>
          <a:bodyPr>
            <a:normAutofit/>
          </a:bodyPr>
          <a:lstStyle/>
          <a:p>
            <a:r>
              <a:rPr lang="en-US" sz="3600" dirty="0"/>
              <a:t>Business Future Plans</a:t>
            </a:r>
          </a:p>
        </p:txBody>
      </p:sp>
      <p:graphicFrame>
        <p:nvGraphicFramePr>
          <p:cNvPr id="4" name="Table 3">
            <a:extLst>
              <a:ext uri="{FF2B5EF4-FFF2-40B4-BE49-F238E27FC236}">
                <a16:creationId xmlns:a16="http://schemas.microsoft.com/office/drawing/2014/main" id="{E535A1A8-A586-4A91-AFB2-CF9C42CA4677}"/>
              </a:ext>
            </a:extLst>
          </p:cNvPr>
          <p:cNvGraphicFramePr>
            <a:graphicFrameLocks noGrp="1"/>
          </p:cNvGraphicFramePr>
          <p:nvPr>
            <p:extLst>
              <p:ext uri="{D42A27DB-BD31-4B8C-83A1-F6EECF244321}">
                <p14:modId xmlns:p14="http://schemas.microsoft.com/office/powerpoint/2010/main" val="3665916941"/>
              </p:ext>
            </p:extLst>
          </p:nvPr>
        </p:nvGraphicFramePr>
        <p:xfrm>
          <a:off x="199103" y="1274917"/>
          <a:ext cx="5043949" cy="3053736"/>
        </p:xfrm>
        <a:graphic>
          <a:graphicData uri="http://schemas.openxmlformats.org/drawingml/2006/table">
            <a:tbl>
              <a:tblPr firstRow="1" bandRow="1">
                <a:tableStyleId>{5C22544A-7EE6-4342-B048-85BDC9FD1C3A}</a:tableStyleId>
              </a:tblPr>
              <a:tblGrid>
                <a:gridCol w="1076632">
                  <a:extLst>
                    <a:ext uri="{9D8B030D-6E8A-4147-A177-3AD203B41FA5}">
                      <a16:colId xmlns:a16="http://schemas.microsoft.com/office/drawing/2014/main" val="20000"/>
                    </a:ext>
                  </a:extLst>
                </a:gridCol>
                <a:gridCol w="848033">
                  <a:extLst>
                    <a:ext uri="{9D8B030D-6E8A-4147-A177-3AD203B41FA5}">
                      <a16:colId xmlns:a16="http://schemas.microsoft.com/office/drawing/2014/main" val="2699997497"/>
                    </a:ext>
                  </a:extLst>
                </a:gridCol>
                <a:gridCol w="855406">
                  <a:extLst>
                    <a:ext uri="{9D8B030D-6E8A-4147-A177-3AD203B41FA5}">
                      <a16:colId xmlns:a16="http://schemas.microsoft.com/office/drawing/2014/main" val="20001"/>
                    </a:ext>
                  </a:extLst>
                </a:gridCol>
                <a:gridCol w="2263878">
                  <a:extLst>
                    <a:ext uri="{9D8B030D-6E8A-4147-A177-3AD203B41FA5}">
                      <a16:colId xmlns:a16="http://schemas.microsoft.com/office/drawing/2014/main" val="20002"/>
                    </a:ext>
                  </a:extLst>
                </a:gridCol>
              </a:tblGrid>
              <a:tr h="454701">
                <a:tc>
                  <a:txBody>
                    <a:bodyPr/>
                    <a:lstStyle/>
                    <a:p>
                      <a:pPr algn="ctr"/>
                      <a:r>
                        <a:rPr lang="en-CA" sz="1200" dirty="0">
                          <a:latin typeface="Calibri" panose="020F0502020204030204" pitchFamily="34" charset="0"/>
                          <a:cs typeface="Calibri" panose="020F0502020204030204" pitchFamily="34" charset="0"/>
                        </a:rPr>
                        <a:t>Plans</a:t>
                      </a:r>
                      <a:r>
                        <a:rPr lang="en-CA" sz="1200" baseline="0" dirty="0">
                          <a:latin typeface="Calibri" panose="020F0502020204030204" pitchFamily="34" charset="0"/>
                          <a:cs typeface="Calibri" panose="020F0502020204030204" pitchFamily="34" charset="0"/>
                        </a:rPr>
                        <a:t> to…</a:t>
                      </a:r>
                      <a:endParaRPr lang="en-CA" sz="1200" dirty="0">
                        <a:latin typeface="Calibri" panose="020F0502020204030204" pitchFamily="34" charset="0"/>
                        <a:cs typeface="Calibri" panose="020F0502020204030204" pitchFamily="34" charset="0"/>
                      </a:endParaRPr>
                    </a:p>
                  </a:txBody>
                  <a:tcPr marL="65113" marR="65113" marT="32557" marB="32557">
                    <a:solidFill>
                      <a:srgbClr val="00B0F0"/>
                    </a:solidFill>
                  </a:tcPr>
                </a:tc>
                <a:tc>
                  <a:txBody>
                    <a:bodyPr/>
                    <a:lstStyle/>
                    <a:p>
                      <a:pPr algn="ctr"/>
                      <a:r>
                        <a:rPr lang="en-CA" sz="1200" dirty="0">
                          <a:latin typeface="Calibri" panose="020F0502020204030204" pitchFamily="34" charset="0"/>
                          <a:cs typeface="Calibri" panose="020F0502020204030204" pitchFamily="34" charset="0"/>
                        </a:rPr>
                        <a:t># of Businesses</a:t>
                      </a:r>
                    </a:p>
                  </a:txBody>
                  <a:tcPr marL="65113" marR="65113" marT="32557" marB="32557">
                    <a:solidFill>
                      <a:srgbClr val="00B0F0"/>
                    </a:solidFill>
                  </a:tcPr>
                </a:tc>
                <a:tc>
                  <a:txBody>
                    <a:bodyPr/>
                    <a:lstStyle/>
                    <a:p>
                      <a:pPr algn="ctr"/>
                      <a:r>
                        <a:rPr lang="en-CA" sz="1200" dirty="0">
                          <a:latin typeface="Calibri" panose="020F0502020204030204" pitchFamily="34" charset="0"/>
                          <a:cs typeface="Calibri" panose="020F0502020204030204" pitchFamily="34" charset="0"/>
                        </a:rPr>
                        <a:t>% of Businesses</a:t>
                      </a:r>
                    </a:p>
                  </a:txBody>
                  <a:tcPr marL="65113" marR="65113" marT="32557" marB="32557">
                    <a:solidFill>
                      <a:srgbClr val="00B0F0"/>
                    </a:solidFill>
                  </a:tcPr>
                </a:tc>
                <a:tc>
                  <a:txBody>
                    <a:bodyPr/>
                    <a:lstStyle/>
                    <a:p>
                      <a:pPr algn="ctr"/>
                      <a:r>
                        <a:rPr lang="en-CA" sz="1200" dirty="0">
                          <a:latin typeface="Calibri" panose="020F0502020204030204" pitchFamily="34" charset="0"/>
                          <a:cs typeface="Calibri" panose="020F0502020204030204" pitchFamily="34" charset="0"/>
                        </a:rPr>
                        <a:t>Follow-Up Questions</a:t>
                      </a:r>
                    </a:p>
                  </a:txBody>
                  <a:tcPr marL="65113" marR="65113" marT="32557" marB="32557">
                    <a:solidFill>
                      <a:srgbClr val="00B0F0"/>
                    </a:solidFill>
                  </a:tcPr>
                </a:tc>
                <a:extLst>
                  <a:ext uri="{0D108BD9-81ED-4DB2-BD59-A6C34878D82A}">
                    <a16:rowId xmlns:a16="http://schemas.microsoft.com/office/drawing/2014/main" val="10000"/>
                  </a:ext>
                </a:extLst>
              </a:tr>
              <a:tr h="604428">
                <a:tc>
                  <a:txBody>
                    <a:bodyPr/>
                    <a:lstStyle/>
                    <a:p>
                      <a:r>
                        <a:rPr lang="en-CA" sz="1200" dirty="0">
                          <a:latin typeface="Calibri" panose="020F0502020204030204" pitchFamily="34" charset="0"/>
                          <a:cs typeface="Calibri" panose="020F0502020204030204" pitchFamily="34" charset="0"/>
                        </a:rPr>
                        <a:t>Expand</a:t>
                      </a:r>
                      <a:r>
                        <a:rPr lang="en-CA" sz="1200" baseline="0" dirty="0">
                          <a:latin typeface="Calibri" panose="020F0502020204030204" pitchFamily="34" charset="0"/>
                          <a:cs typeface="Calibri" panose="020F0502020204030204" pitchFamily="34" charset="0"/>
                        </a:rPr>
                        <a:t> Within Next 2 Years</a:t>
                      </a:r>
                      <a:endParaRPr lang="en-CA" sz="1200" dirty="0">
                        <a:latin typeface="Calibri" panose="020F0502020204030204" pitchFamily="34" charset="0"/>
                        <a:cs typeface="Calibri" panose="020F0502020204030204" pitchFamily="34" charset="0"/>
                      </a:endParaRPr>
                    </a:p>
                  </a:txBody>
                  <a:tcPr marL="65113" marR="65113" marT="32557" marB="32557" anchor="ctr"/>
                </a:tc>
                <a:tc>
                  <a:txBody>
                    <a:bodyPr/>
                    <a:lstStyle/>
                    <a:p>
                      <a:pPr algn="ctr"/>
                      <a:r>
                        <a:rPr lang="en-CA" sz="1200" dirty="0">
                          <a:latin typeface="Calibri" panose="020F0502020204030204" pitchFamily="34" charset="0"/>
                          <a:cs typeface="Calibri" panose="020F0502020204030204" pitchFamily="34" charset="0"/>
                        </a:rPr>
                        <a:t>19</a:t>
                      </a:r>
                    </a:p>
                  </a:txBody>
                  <a:tcPr marL="65113" marR="65113" marT="32557" marB="32557" anchor="ctr"/>
                </a:tc>
                <a:tc>
                  <a:txBody>
                    <a:bodyPr/>
                    <a:lstStyle/>
                    <a:p>
                      <a:pPr algn="ctr"/>
                      <a:r>
                        <a:rPr lang="en-CA" sz="1200" dirty="0">
                          <a:latin typeface="Calibri" panose="020F0502020204030204" pitchFamily="34" charset="0"/>
                          <a:cs typeface="Calibri" panose="020F0502020204030204" pitchFamily="34" charset="0"/>
                        </a:rPr>
                        <a:t>24%</a:t>
                      </a:r>
                    </a:p>
                  </a:txBody>
                  <a:tcPr marL="65113" marR="65113" marT="32557" marB="32557" anchor="ctr"/>
                </a:tc>
                <a:tc>
                  <a:txBody>
                    <a:bodyPr/>
                    <a:lstStyle/>
                    <a:p>
                      <a:pPr marL="285750" indent="-285750" algn="just">
                        <a:buFont typeface="Arial" panose="020B0604020202020204" pitchFamily="34" charset="0"/>
                        <a:buChar char="•"/>
                      </a:pPr>
                      <a:r>
                        <a:rPr lang="en-CA" sz="1200" dirty="0">
                          <a:latin typeface="Calibri" panose="020F0502020204030204" pitchFamily="34" charset="0"/>
                          <a:cs typeface="Calibri" panose="020F0502020204030204" pitchFamily="34" charset="0"/>
                        </a:rPr>
                        <a:t>9 are experiencing difficulties with their expansion plans</a:t>
                      </a:r>
                    </a:p>
                  </a:txBody>
                  <a:tcPr marL="65113" marR="65113" marT="32557" marB="32557" anchor="ctr"/>
                </a:tc>
                <a:extLst>
                  <a:ext uri="{0D108BD9-81ED-4DB2-BD59-A6C34878D82A}">
                    <a16:rowId xmlns:a16="http://schemas.microsoft.com/office/drawing/2014/main" val="10001"/>
                  </a:ext>
                </a:extLst>
              </a:tr>
              <a:tr h="511463">
                <a:tc>
                  <a:txBody>
                    <a:bodyPr/>
                    <a:lstStyle/>
                    <a:p>
                      <a:r>
                        <a:rPr lang="en-CA" sz="1200" dirty="0">
                          <a:latin typeface="Calibri" panose="020F0502020204030204" pitchFamily="34" charset="0"/>
                          <a:cs typeface="Calibri" panose="020F0502020204030204" pitchFamily="34" charset="0"/>
                        </a:rPr>
                        <a:t>Sell</a:t>
                      </a:r>
                    </a:p>
                  </a:txBody>
                  <a:tcPr marL="65113" marR="65113" marT="32557" marB="32557" anchor="ctr"/>
                </a:tc>
                <a:tc>
                  <a:txBody>
                    <a:bodyPr/>
                    <a:lstStyle/>
                    <a:p>
                      <a:pPr algn="ctr"/>
                      <a:r>
                        <a:rPr lang="en-CA" sz="1200" dirty="0">
                          <a:latin typeface="Calibri" panose="020F0502020204030204" pitchFamily="34" charset="0"/>
                          <a:cs typeface="Calibri" panose="020F0502020204030204" pitchFamily="34" charset="0"/>
                        </a:rPr>
                        <a:t>19</a:t>
                      </a:r>
                    </a:p>
                  </a:txBody>
                  <a:tcPr marL="65113" marR="65113" marT="32557" marB="32557" anchor="ctr"/>
                </a:tc>
                <a:tc>
                  <a:txBody>
                    <a:bodyPr/>
                    <a:lstStyle/>
                    <a:p>
                      <a:pPr algn="ctr"/>
                      <a:r>
                        <a:rPr lang="en-CA" sz="1200" dirty="0">
                          <a:latin typeface="Calibri" panose="020F0502020204030204" pitchFamily="34" charset="0"/>
                          <a:cs typeface="Calibri" panose="020F0502020204030204" pitchFamily="34" charset="0"/>
                        </a:rPr>
                        <a:t>24%</a:t>
                      </a:r>
                    </a:p>
                  </a:txBody>
                  <a:tcPr marL="65113" marR="65113" marT="32557" marB="32557" anchor="ctr"/>
                </a:tc>
                <a:tc>
                  <a:txBody>
                    <a:bodyPr/>
                    <a:lstStyle/>
                    <a:p>
                      <a:pPr marL="285750" indent="-285750" algn="just">
                        <a:buFont typeface="Arial" panose="020B0604020202020204" pitchFamily="34" charset="0"/>
                        <a:buChar char="•"/>
                      </a:pPr>
                      <a:r>
                        <a:rPr lang="en-CA" sz="1200" dirty="0">
                          <a:latin typeface="Calibri" panose="020F0502020204030204" pitchFamily="34" charset="0"/>
                          <a:cs typeface="Calibri" panose="020F0502020204030204" pitchFamily="34" charset="0"/>
                        </a:rPr>
                        <a:t>4 within next 6 months</a:t>
                      </a:r>
                    </a:p>
                    <a:p>
                      <a:pPr marL="285750" indent="-285750" algn="just">
                        <a:buFont typeface="Arial" panose="020B0604020202020204" pitchFamily="34" charset="0"/>
                        <a:buChar char="•"/>
                      </a:pPr>
                      <a:r>
                        <a:rPr lang="en-CA" sz="1200" dirty="0">
                          <a:latin typeface="Calibri" panose="020F0502020204030204" pitchFamily="34" charset="0"/>
                          <a:cs typeface="Calibri" panose="020F0502020204030204" pitchFamily="34" charset="0"/>
                        </a:rPr>
                        <a:t>15 more than 6 months</a:t>
                      </a:r>
                    </a:p>
                  </a:txBody>
                  <a:tcPr marL="65113" marR="65113" marT="32557" marB="32557" anchor="ctr"/>
                </a:tc>
                <a:extLst>
                  <a:ext uri="{0D108BD9-81ED-4DB2-BD59-A6C34878D82A}">
                    <a16:rowId xmlns:a16="http://schemas.microsoft.com/office/drawing/2014/main" val="963430153"/>
                  </a:ext>
                </a:extLst>
              </a:tr>
              <a:tr h="5114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dirty="0">
                          <a:latin typeface="Calibri" panose="020F0502020204030204" pitchFamily="34" charset="0"/>
                          <a:cs typeface="Calibri" panose="020F0502020204030204" pitchFamily="34" charset="0"/>
                        </a:rPr>
                        <a:t>Downsize</a:t>
                      </a:r>
                    </a:p>
                  </a:txBody>
                  <a:tcPr marL="65113" marR="65113" marT="32557" marB="32557" anchor="ctr"/>
                </a:tc>
                <a:tc>
                  <a:txBody>
                    <a:bodyPr/>
                    <a:lstStyle/>
                    <a:p>
                      <a:pPr algn="ctr"/>
                      <a:r>
                        <a:rPr lang="en-CA" sz="1200" dirty="0">
                          <a:latin typeface="Calibri" panose="020F0502020204030204" pitchFamily="34" charset="0"/>
                          <a:cs typeface="Calibri" panose="020F0502020204030204" pitchFamily="34" charset="0"/>
                        </a:rPr>
                        <a:t>17</a:t>
                      </a:r>
                    </a:p>
                  </a:txBody>
                  <a:tcPr marL="65113" marR="65113" marT="32557" marB="32557" anchor="ctr"/>
                </a:tc>
                <a:tc>
                  <a:txBody>
                    <a:bodyPr/>
                    <a:lstStyle/>
                    <a:p>
                      <a:pPr algn="ctr"/>
                      <a:r>
                        <a:rPr lang="en-CA" sz="1200" dirty="0">
                          <a:latin typeface="Calibri" panose="020F0502020204030204" pitchFamily="34" charset="0"/>
                          <a:cs typeface="Calibri" panose="020F0502020204030204" pitchFamily="34" charset="0"/>
                        </a:rPr>
                        <a:t>21%</a:t>
                      </a:r>
                    </a:p>
                  </a:txBody>
                  <a:tcPr marL="65113" marR="65113" marT="32557" marB="32557" anchor="ctr"/>
                </a:tc>
                <a:tc>
                  <a:txBody>
                    <a:bodyPr/>
                    <a:lstStyle/>
                    <a:p>
                      <a:pPr marL="285750" indent="-285750" algn="just">
                        <a:buFont typeface="Arial" panose="020B0604020202020204" pitchFamily="34" charset="0"/>
                        <a:buChar char="•"/>
                      </a:pPr>
                      <a:r>
                        <a:rPr lang="en-CA" sz="1200" dirty="0">
                          <a:latin typeface="Calibri" panose="020F0502020204030204" pitchFamily="34" charset="0"/>
                          <a:cs typeface="Calibri" panose="020F0502020204030204" pitchFamily="34" charset="0"/>
                        </a:rPr>
                        <a:t>5 within next 6 months</a:t>
                      </a:r>
                    </a:p>
                    <a:p>
                      <a:pPr marL="285750" indent="-285750" algn="just">
                        <a:buFont typeface="Arial" panose="020B0604020202020204" pitchFamily="34" charset="0"/>
                        <a:buChar char="•"/>
                      </a:pPr>
                      <a:r>
                        <a:rPr lang="en-CA" sz="1200" dirty="0">
                          <a:latin typeface="Calibri" panose="020F0502020204030204" pitchFamily="34" charset="0"/>
                          <a:cs typeface="Calibri" panose="020F0502020204030204" pitchFamily="34" charset="0"/>
                        </a:rPr>
                        <a:t>12 more than 6 months </a:t>
                      </a:r>
                    </a:p>
                  </a:txBody>
                  <a:tcPr marL="65113" marR="65113" marT="32557" marB="32557" anchor="ctr"/>
                </a:tc>
                <a:extLst>
                  <a:ext uri="{0D108BD9-81ED-4DB2-BD59-A6C34878D82A}">
                    <a16:rowId xmlns:a16="http://schemas.microsoft.com/office/drawing/2014/main" val="3405921071"/>
                  </a:ext>
                </a:extLst>
              </a:tr>
              <a:tr h="454701">
                <a:tc>
                  <a:txBody>
                    <a:bodyPr/>
                    <a:lstStyle/>
                    <a:p>
                      <a:r>
                        <a:rPr lang="en-CA" sz="1200" dirty="0">
                          <a:latin typeface="Calibri" panose="020F0502020204030204" pitchFamily="34" charset="0"/>
                          <a:cs typeface="Calibri" panose="020F0502020204030204" pitchFamily="34" charset="0"/>
                        </a:rPr>
                        <a:t>Close</a:t>
                      </a:r>
                    </a:p>
                  </a:txBody>
                  <a:tcPr marL="65113" marR="65113" marT="32557" marB="32557" anchor="ctr"/>
                </a:tc>
                <a:tc>
                  <a:txBody>
                    <a:bodyPr/>
                    <a:lstStyle/>
                    <a:p>
                      <a:pPr algn="ctr"/>
                      <a:r>
                        <a:rPr lang="en-CA" sz="1200" dirty="0">
                          <a:latin typeface="Calibri" panose="020F0502020204030204" pitchFamily="34" charset="0"/>
                          <a:cs typeface="Calibri" panose="020F0502020204030204" pitchFamily="34" charset="0"/>
                        </a:rPr>
                        <a:t>16</a:t>
                      </a:r>
                    </a:p>
                  </a:txBody>
                  <a:tcPr marL="65113" marR="65113" marT="32557" marB="32557" anchor="ctr"/>
                </a:tc>
                <a:tc>
                  <a:txBody>
                    <a:bodyPr/>
                    <a:lstStyle/>
                    <a:p>
                      <a:pPr algn="ctr"/>
                      <a:r>
                        <a:rPr lang="en-CA" sz="1200" dirty="0">
                          <a:latin typeface="Calibri" panose="020F0502020204030204" pitchFamily="34" charset="0"/>
                          <a:cs typeface="Calibri" panose="020F0502020204030204" pitchFamily="34" charset="0"/>
                        </a:rPr>
                        <a:t>20%</a:t>
                      </a:r>
                    </a:p>
                  </a:txBody>
                  <a:tcPr marL="65113" marR="65113" marT="32557" marB="32557" anchor="ctr"/>
                </a:tc>
                <a:tc>
                  <a:txBody>
                    <a:bodyPr/>
                    <a:lstStyle/>
                    <a:p>
                      <a:pPr marL="285750" indent="-285750" algn="just">
                        <a:buFont typeface="Arial" panose="020B0604020202020204" pitchFamily="34" charset="0"/>
                        <a:buChar char="•"/>
                      </a:pPr>
                      <a:r>
                        <a:rPr lang="en-CA" sz="1200" dirty="0">
                          <a:latin typeface="Calibri" panose="020F0502020204030204" pitchFamily="34" charset="0"/>
                          <a:cs typeface="Calibri" panose="020F0502020204030204" pitchFamily="34" charset="0"/>
                        </a:rPr>
                        <a:t>5</a:t>
                      </a:r>
                      <a:r>
                        <a:rPr lang="en-CA" sz="1200" baseline="0" dirty="0">
                          <a:latin typeface="Calibri" panose="020F0502020204030204" pitchFamily="34" charset="0"/>
                          <a:cs typeface="Calibri" panose="020F0502020204030204" pitchFamily="34" charset="0"/>
                        </a:rPr>
                        <a:t> within next 6 months</a:t>
                      </a:r>
                    </a:p>
                    <a:p>
                      <a:pPr marL="285750" indent="-285750" algn="just">
                        <a:buFont typeface="Arial" panose="020B0604020202020204" pitchFamily="34" charset="0"/>
                        <a:buChar char="•"/>
                      </a:pPr>
                      <a:r>
                        <a:rPr lang="en-CA" sz="1200" baseline="0" dirty="0">
                          <a:latin typeface="Calibri" panose="020F0502020204030204" pitchFamily="34" charset="0"/>
                          <a:cs typeface="Calibri" panose="020F0502020204030204" pitchFamily="34" charset="0"/>
                        </a:rPr>
                        <a:t>11 more than 6 months</a:t>
                      </a:r>
                      <a:endParaRPr lang="en-CA" sz="1200" dirty="0">
                        <a:latin typeface="Calibri" panose="020F0502020204030204" pitchFamily="34" charset="0"/>
                        <a:cs typeface="Calibri" panose="020F0502020204030204" pitchFamily="34" charset="0"/>
                      </a:endParaRPr>
                    </a:p>
                  </a:txBody>
                  <a:tcPr marL="65113" marR="65113" marT="32557" marB="32557" anchor="ctr"/>
                </a:tc>
                <a:extLst>
                  <a:ext uri="{0D108BD9-81ED-4DB2-BD59-A6C34878D82A}">
                    <a16:rowId xmlns:a16="http://schemas.microsoft.com/office/drawing/2014/main" val="10002"/>
                  </a:ext>
                </a:extLst>
              </a:tr>
              <a:tr h="516980">
                <a:tc>
                  <a:txBody>
                    <a:bodyPr/>
                    <a:lstStyle/>
                    <a:p>
                      <a:r>
                        <a:rPr lang="en-CA" sz="1200" dirty="0">
                          <a:latin typeface="Calibri" panose="020F0502020204030204" pitchFamily="34" charset="0"/>
                          <a:cs typeface="Calibri" panose="020F0502020204030204" pitchFamily="34" charset="0"/>
                        </a:rPr>
                        <a:t>Relocate Outside</a:t>
                      </a:r>
                      <a:r>
                        <a:rPr lang="en-CA" sz="1200" baseline="0" dirty="0">
                          <a:latin typeface="Calibri" panose="020F0502020204030204" pitchFamily="34" charset="0"/>
                          <a:cs typeface="Calibri" panose="020F0502020204030204" pitchFamily="34" charset="0"/>
                        </a:rPr>
                        <a:t> BLC</a:t>
                      </a:r>
                      <a:endParaRPr lang="en-CA" sz="1200" dirty="0">
                        <a:latin typeface="Calibri" panose="020F0502020204030204" pitchFamily="34" charset="0"/>
                        <a:cs typeface="Calibri" panose="020F0502020204030204" pitchFamily="34" charset="0"/>
                      </a:endParaRPr>
                    </a:p>
                  </a:txBody>
                  <a:tcPr marL="65113" marR="65113" marT="32557" marB="32557" anchor="ctr"/>
                </a:tc>
                <a:tc>
                  <a:txBody>
                    <a:bodyPr/>
                    <a:lstStyle/>
                    <a:p>
                      <a:pPr algn="ctr"/>
                      <a:r>
                        <a:rPr lang="en-CA" sz="1200" dirty="0">
                          <a:latin typeface="Calibri" panose="020F0502020204030204" pitchFamily="34" charset="0"/>
                          <a:cs typeface="Calibri" panose="020F0502020204030204" pitchFamily="34" charset="0"/>
                        </a:rPr>
                        <a:t>7</a:t>
                      </a:r>
                    </a:p>
                  </a:txBody>
                  <a:tcPr marL="65113" marR="65113" marT="32557" marB="32557" anchor="ctr"/>
                </a:tc>
                <a:tc>
                  <a:txBody>
                    <a:bodyPr/>
                    <a:lstStyle/>
                    <a:p>
                      <a:pPr algn="ctr"/>
                      <a:r>
                        <a:rPr lang="en-CA" sz="1200" dirty="0">
                          <a:latin typeface="Calibri" panose="020F0502020204030204" pitchFamily="34" charset="0"/>
                          <a:cs typeface="Calibri" panose="020F0502020204030204" pitchFamily="34" charset="0"/>
                        </a:rPr>
                        <a:t>9%</a:t>
                      </a:r>
                    </a:p>
                  </a:txBody>
                  <a:tcPr marL="65113" marR="65113" marT="32557" marB="32557" anchor="ctr"/>
                </a:tc>
                <a:tc>
                  <a:txBody>
                    <a:bodyPr/>
                    <a:lstStyle/>
                    <a:p>
                      <a:pPr marL="285750" indent="-285750" algn="just">
                        <a:buFont typeface="Arial" panose="020B0604020202020204" pitchFamily="34" charset="0"/>
                        <a:buChar char="•"/>
                      </a:pPr>
                      <a:r>
                        <a:rPr lang="en-CA" sz="1200" dirty="0">
                          <a:latin typeface="Calibri" panose="020F0502020204030204" pitchFamily="34" charset="0"/>
                          <a:cs typeface="Calibri" panose="020F0502020204030204" pitchFamily="34" charset="0"/>
                        </a:rPr>
                        <a:t>2 within next 6 months</a:t>
                      </a:r>
                    </a:p>
                    <a:p>
                      <a:pPr marL="285750" indent="-285750" algn="just">
                        <a:buFont typeface="Arial" panose="020B0604020202020204" pitchFamily="34" charset="0"/>
                        <a:buChar char="•"/>
                      </a:pPr>
                      <a:r>
                        <a:rPr lang="en-CA" sz="1200" dirty="0">
                          <a:latin typeface="Calibri" panose="020F0502020204030204" pitchFamily="34" charset="0"/>
                          <a:cs typeface="Calibri" panose="020F0502020204030204" pitchFamily="34" charset="0"/>
                        </a:rPr>
                        <a:t>5 more</a:t>
                      </a:r>
                      <a:r>
                        <a:rPr lang="en-CA" sz="1200" baseline="0" dirty="0">
                          <a:latin typeface="Calibri" panose="020F0502020204030204" pitchFamily="34" charset="0"/>
                          <a:cs typeface="Calibri" panose="020F0502020204030204" pitchFamily="34" charset="0"/>
                        </a:rPr>
                        <a:t> than 6 months</a:t>
                      </a:r>
                      <a:endParaRPr lang="en-CA" sz="1200" dirty="0">
                        <a:latin typeface="Calibri" panose="020F0502020204030204" pitchFamily="34" charset="0"/>
                        <a:cs typeface="Calibri" panose="020F0502020204030204" pitchFamily="34" charset="0"/>
                      </a:endParaRPr>
                    </a:p>
                  </a:txBody>
                  <a:tcPr marL="65113" marR="65113" marT="32557" marB="32557" anchor="ct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51C36A00-4404-47E6-AAE4-E8956F1E5DD9}"/>
              </a:ext>
            </a:extLst>
          </p:cNvPr>
          <p:cNvSpPr txBox="1"/>
          <p:nvPr/>
        </p:nvSpPr>
        <p:spPr>
          <a:xfrm>
            <a:off x="5346290" y="1274917"/>
            <a:ext cx="3598607" cy="4078039"/>
          </a:xfrm>
          <a:prstGeom prst="rect">
            <a:avLst/>
          </a:prstGeom>
          <a:noFill/>
        </p:spPr>
        <p:txBody>
          <a:bodyPr wrap="square" rtlCol="0">
            <a:spAutoFit/>
          </a:bodyPr>
          <a:lstStyle/>
          <a:p>
            <a:pPr algn="just"/>
            <a:r>
              <a:rPr lang="en-US" sz="1050" dirty="0"/>
              <a:t>While 24% of business owners surveyed are looking to expand, 39% are considering relocation, downsizing, closing or selling their business. </a:t>
            </a:r>
          </a:p>
          <a:p>
            <a:pPr algn="just"/>
            <a:endParaRPr lang="en-US" sz="1050" dirty="0"/>
          </a:p>
          <a:p>
            <a:pPr algn="just"/>
            <a:r>
              <a:rPr lang="en-US" sz="1050" dirty="0"/>
              <a:t>It’s worth noting that many red flag businesses indicated themselves in multiple red flag categories. Sell (23%), Downsize (21%), Close (20%), and Relocate (9%). These are priorities for the EDA’s business retention efforts, especially those who noted “within the next 6 months.”</a:t>
            </a:r>
          </a:p>
          <a:p>
            <a:pPr algn="just"/>
            <a:endParaRPr lang="en-US" sz="1050" dirty="0"/>
          </a:p>
          <a:p>
            <a:pPr algn="just"/>
            <a:r>
              <a:rPr lang="en-US" sz="1050" dirty="0"/>
              <a:t>The survey noted that 9 out of 19 businesses that are considering expanding are experiencing difficulties. These are priorities  for the EDA’s business expansion efforts. </a:t>
            </a:r>
          </a:p>
          <a:p>
            <a:pPr algn="just"/>
            <a:endParaRPr lang="en-US" sz="1050" dirty="0"/>
          </a:p>
          <a:p>
            <a:pPr algn="just"/>
            <a:r>
              <a:rPr lang="en-US" sz="1050" dirty="0"/>
              <a:t>The survey provided contact information for all businesses (except those who wanted to remain anonymous). These green and red flag businesses will be contacted and offered assistance. Businesses not surveyed, but facing similar issues, will be offered assistance as well. </a:t>
            </a:r>
          </a:p>
          <a:p>
            <a:pPr algn="just"/>
            <a:endParaRPr lang="en-US" sz="1400" dirty="0"/>
          </a:p>
          <a:p>
            <a:endParaRPr lang="en-US" dirty="0"/>
          </a:p>
          <a:p>
            <a:endParaRPr lang="en-US" dirty="0"/>
          </a:p>
        </p:txBody>
      </p:sp>
      <p:sp>
        <p:nvSpPr>
          <p:cNvPr id="3" name="Slide Number Placeholder 2"/>
          <p:cNvSpPr>
            <a:spLocks noGrp="1"/>
          </p:cNvSpPr>
          <p:nvPr>
            <p:ph type="sldNum" sz="quarter" idx="12"/>
          </p:nvPr>
        </p:nvSpPr>
        <p:spPr/>
        <p:txBody>
          <a:bodyPr/>
          <a:lstStyle/>
          <a:p>
            <a:fld id="{892C9D51-0105-6642-98BC-98C2D2D8A959}" type="slidenum">
              <a:rPr lang="en-US" smtClean="0"/>
              <a:pPr/>
              <a:t>31</a:t>
            </a:fld>
            <a:endParaRPr lang="en-US" dirty="0"/>
          </a:p>
        </p:txBody>
      </p:sp>
    </p:spTree>
    <p:extLst>
      <p:ext uri="{BB962C8B-B14F-4D97-AF65-F5344CB8AC3E}">
        <p14:creationId xmlns:p14="http://schemas.microsoft.com/office/powerpoint/2010/main" val="2930342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5C2C-5EEF-4FDF-812D-7209E2722CD7}"/>
              </a:ext>
            </a:extLst>
          </p:cNvPr>
          <p:cNvSpPr>
            <a:spLocks noGrp="1"/>
          </p:cNvSpPr>
          <p:nvPr>
            <p:ph type="title"/>
          </p:nvPr>
        </p:nvSpPr>
        <p:spPr/>
        <p:txBody>
          <a:bodyPr>
            <a:normAutofit/>
          </a:bodyPr>
          <a:lstStyle/>
          <a:p>
            <a:r>
              <a:rPr lang="en-US" sz="3600" dirty="0"/>
              <a:t>Business Future Plans by Location</a:t>
            </a:r>
            <a:endParaRPr lang="en-CA" sz="3600" dirty="0"/>
          </a:p>
        </p:txBody>
      </p:sp>
      <p:sp>
        <p:nvSpPr>
          <p:cNvPr id="3" name="Slide Number Placeholder 2">
            <a:extLst>
              <a:ext uri="{FF2B5EF4-FFF2-40B4-BE49-F238E27FC236}">
                <a16:creationId xmlns:a16="http://schemas.microsoft.com/office/drawing/2014/main" id="{4F4D66E4-38D7-4C84-9607-76DC3F538150}"/>
              </a:ext>
            </a:extLst>
          </p:cNvPr>
          <p:cNvSpPr>
            <a:spLocks noGrp="1"/>
          </p:cNvSpPr>
          <p:nvPr>
            <p:ph type="sldNum" sz="quarter" idx="12"/>
          </p:nvPr>
        </p:nvSpPr>
        <p:spPr/>
        <p:txBody>
          <a:bodyPr/>
          <a:lstStyle/>
          <a:p>
            <a:fld id="{892C9D51-0105-6642-98BC-98C2D2D8A959}" type="slidenum">
              <a:rPr lang="en-US" smtClean="0"/>
              <a:pPr/>
              <a:t>32</a:t>
            </a:fld>
            <a:endParaRPr lang="en-US" dirty="0"/>
          </a:p>
        </p:txBody>
      </p:sp>
      <p:graphicFrame>
        <p:nvGraphicFramePr>
          <p:cNvPr id="5" name="Table 4">
            <a:extLst>
              <a:ext uri="{FF2B5EF4-FFF2-40B4-BE49-F238E27FC236}">
                <a16:creationId xmlns:a16="http://schemas.microsoft.com/office/drawing/2014/main" id="{05862700-43B7-4F2E-97CF-D58F992D43C4}"/>
              </a:ext>
            </a:extLst>
          </p:cNvPr>
          <p:cNvGraphicFramePr>
            <a:graphicFrameLocks noGrp="1"/>
          </p:cNvGraphicFramePr>
          <p:nvPr>
            <p:extLst/>
          </p:nvPr>
        </p:nvGraphicFramePr>
        <p:xfrm>
          <a:off x="457200" y="1280242"/>
          <a:ext cx="8229602" cy="2768124"/>
        </p:xfrm>
        <a:graphic>
          <a:graphicData uri="http://schemas.openxmlformats.org/drawingml/2006/table">
            <a:tbl>
              <a:tblPr firstRow="1" bandRow="1">
                <a:tableStyleId>{5C22544A-7EE6-4342-B048-85BDC9FD1C3A}</a:tableStyleId>
              </a:tblPr>
              <a:tblGrid>
                <a:gridCol w="1965626">
                  <a:extLst>
                    <a:ext uri="{9D8B030D-6E8A-4147-A177-3AD203B41FA5}">
                      <a16:colId xmlns:a16="http://schemas.microsoft.com/office/drawing/2014/main" val="304637338"/>
                    </a:ext>
                  </a:extLst>
                </a:gridCol>
                <a:gridCol w="1565994">
                  <a:extLst>
                    <a:ext uri="{9D8B030D-6E8A-4147-A177-3AD203B41FA5}">
                      <a16:colId xmlns:a16="http://schemas.microsoft.com/office/drawing/2014/main" val="3001643337"/>
                    </a:ext>
                  </a:extLst>
                </a:gridCol>
                <a:gridCol w="1565994">
                  <a:extLst>
                    <a:ext uri="{9D8B030D-6E8A-4147-A177-3AD203B41FA5}">
                      <a16:colId xmlns:a16="http://schemas.microsoft.com/office/drawing/2014/main" val="280693743"/>
                    </a:ext>
                  </a:extLst>
                </a:gridCol>
                <a:gridCol w="1565994">
                  <a:extLst>
                    <a:ext uri="{9D8B030D-6E8A-4147-A177-3AD203B41FA5}">
                      <a16:colId xmlns:a16="http://schemas.microsoft.com/office/drawing/2014/main" val="2374007052"/>
                    </a:ext>
                  </a:extLst>
                </a:gridCol>
                <a:gridCol w="1565994">
                  <a:extLst>
                    <a:ext uri="{9D8B030D-6E8A-4147-A177-3AD203B41FA5}">
                      <a16:colId xmlns:a16="http://schemas.microsoft.com/office/drawing/2014/main" val="1659433006"/>
                    </a:ext>
                  </a:extLst>
                </a:gridCol>
              </a:tblGrid>
              <a:tr h="455116">
                <a:tc>
                  <a:txBody>
                    <a:bodyPr/>
                    <a:lstStyle/>
                    <a:p>
                      <a:pPr algn="ctr"/>
                      <a:r>
                        <a:rPr lang="en-CA" sz="1200" dirty="0">
                          <a:latin typeface="Calibri" panose="020F0502020204030204" pitchFamily="34" charset="0"/>
                          <a:cs typeface="Calibri" panose="020F0502020204030204" pitchFamily="34" charset="0"/>
                        </a:rPr>
                        <a:t>Plans</a:t>
                      </a:r>
                      <a:r>
                        <a:rPr lang="en-CA" sz="1200" baseline="0" dirty="0">
                          <a:latin typeface="Calibri" panose="020F0502020204030204" pitchFamily="34" charset="0"/>
                          <a:cs typeface="Calibri" panose="020F0502020204030204" pitchFamily="34" charset="0"/>
                        </a:rPr>
                        <a:t> to…</a:t>
                      </a:r>
                      <a:endParaRPr lang="en-CA" sz="1200" dirty="0">
                        <a:latin typeface="Calibri" panose="020F0502020204030204" pitchFamily="34" charset="0"/>
                        <a:cs typeface="Calibri" panose="020F0502020204030204" pitchFamily="34" charset="0"/>
                      </a:endParaRPr>
                    </a:p>
                  </a:txBody>
                  <a:tcPr marL="65113" marR="65113" marT="32557" marB="32557">
                    <a:solidFill>
                      <a:srgbClr val="00B0F0"/>
                    </a:solidFill>
                  </a:tcPr>
                </a:tc>
                <a:tc>
                  <a:txBody>
                    <a:bodyPr/>
                    <a:lstStyle/>
                    <a:p>
                      <a:pPr algn="ctr"/>
                      <a:r>
                        <a:rPr lang="en-US" sz="1200" dirty="0">
                          <a:latin typeface="Calibri" panose="020F0502020204030204" pitchFamily="34" charset="0"/>
                          <a:cs typeface="Calibri" panose="020F0502020204030204" pitchFamily="34" charset="0"/>
                        </a:rPr>
                        <a:t>In High Prairie or Swan Hills</a:t>
                      </a:r>
                    </a:p>
                  </a:txBody>
                  <a:tcPr marL="65113" marR="65113" marT="32557" marB="32557">
                    <a:solidFill>
                      <a:srgbClr val="00B0F0"/>
                    </a:solidFill>
                  </a:tcPr>
                </a:tc>
                <a:tc>
                  <a:txBody>
                    <a:bodyPr/>
                    <a:lstStyle/>
                    <a:p>
                      <a:pPr algn="ctr"/>
                      <a:r>
                        <a:rPr lang="en-US" sz="1200" dirty="0">
                          <a:latin typeface="Calibri" panose="020F0502020204030204" pitchFamily="34" charset="0"/>
                          <a:cs typeface="Calibri" panose="020F0502020204030204" pitchFamily="34" charset="0"/>
                        </a:rPr>
                        <a:t>In a Hamlet or Locality</a:t>
                      </a:r>
                    </a:p>
                  </a:txBody>
                  <a:tcPr marL="65113" marR="65113" marT="32557" marB="32557">
                    <a:solidFill>
                      <a:srgbClr val="00B0F0"/>
                    </a:solidFill>
                  </a:tcPr>
                </a:tc>
                <a:tc>
                  <a:txBody>
                    <a:bodyPr/>
                    <a:lstStyle/>
                    <a:p>
                      <a:pPr algn="ctr"/>
                      <a:r>
                        <a:rPr lang="en-US" sz="1200" dirty="0">
                          <a:latin typeface="Calibri" panose="020F0502020204030204" pitchFamily="34" charset="0"/>
                          <a:cs typeface="Calibri" panose="020F0502020204030204" pitchFamily="34" charset="0"/>
                        </a:rPr>
                        <a:t>In a Rural Area, Not in a Community</a:t>
                      </a:r>
                      <a:endParaRPr lang="en-CA" sz="1200" dirty="0">
                        <a:latin typeface="Calibri" panose="020F0502020204030204" pitchFamily="34" charset="0"/>
                        <a:cs typeface="Calibri" panose="020F0502020204030204" pitchFamily="34" charset="0"/>
                      </a:endParaRPr>
                    </a:p>
                  </a:txBody>
                  <a:tcPr marL="65113" marR="65113" marT="32557" marB="32557">
                    <a:solidFill>
                      <a:srgbClr val="00B0F0"/>
                    </a:solidFill>
                  </a:tcPr>
                </a:tc>
                <a:tc>
                  <a:txBody>
                    <a:bodyPr/>
                    <a:lstStyle/>
                    <a:p>
                      <a:pPr algn="ctr"/>
                      <a:r>
                        <a:rPr lang="en-US" sz="1200" dirty="0">
                          <a:latin typeface="Calibri" panose="020F0502020204030204" pitchFamily="34" charset="0"/>
                          <a:cs typeface="Calibri" panose="020F0502020204030204" pitchFamily="34" charset="0"/>
                        </a:rPr>
                        <a:t>In a Metis Settlement or Reserve</a:t>
                      </a:r>
                    </a:p>
                    <a:p>
                      <a:pPr algn="ctr"/>
                      <a:endParaRPr lang="en-CA" sz="1200" dirty="0">
                        <a:latin typeface="Calibri" panose="020F0502020204030204" pitchFamily="34" charset="0"/>
                        <a:cs typeface="Calibri" panose="020F0502020204030204" pitchFamily="34" charset="0"/>
                      </a:endParaRPr>
                    </a:p>
                  </a:txBody>
                  <a:tcPr marL="65113" marR="65113" marT="32557" marB="32557">
                    <a:solidFill>
                      <a:srgbClr val="00B0F0"/>
                    </a:solidFill>
                  </a:tcPr>
                </a:tc>
                <a:extLst>
                  <a:ext uri="{0D108BD9-81ED-4DB2-BD59-A6C34878D82A}">
                    <a16:rowId xmlns:a16="http://schemas.microsoft.com/office/drawing/2014/main" val="4024487533"/>
                  </a:ext>
                </a:extLst>
              </a:tr>
              <a:tr h="430874">
                <a:tc>
                  <a:txBody>
                    <a:bodyPr/>
                    <a:lstStyle/>
                    <a:p>
                      <a:r>
                        <a:rPr lang="en-CA" sz="1200" dirty="0">
                          <a:latin typeface="Calibri" panose="020F0502020204030204" pitchFamily="34" charset="0"/>
                          <a:cs typeface="Calibri" panose="020F0502020204030204" pitchFamily="34" charset="0"/>
                        </a:rPr>
                        <a:t>Expand</a:t>
                      </a:r>
                      <a:r>
                        <a:rPr lang="en-CA" sz="1200" baseline="0" dirty="0">
                          <a:latin typeface="Calibri" panose="020F0502020204030204" pitchFamily="34" charset="0"/>
                          <a:cs typeface="Calibri" panose="020F0502020204030204" pitchFamily="34" charset="0"/>
                        </a:rPr>
                        <a:t> Within Next 2 Years</a:t>
                      </a:r>
                      <a:endParaRPr lang="en-CA" sz="1200" dirty="0">
                        <a:latin typeface="Calibri" panose="020F0502020204030204" pitchFamily="34" charset="0"/>
                        <a:cs typeface="Calibri" panose="020F0502020204030204" pitchFamily="34" charset="0"/>
                      </a:endParaRPr>
                    </a:p>
                  </a:txBody>
                  <a:tcPr marL="65113" marR="65113" marT="32557" marB="32557" anchor="ctr"/>
                </a:tc>
                <a:tc>
                  <a:txBody>
                    <a:bodyPr/>
                    <a:lstStyle/>
                    <a:p>
                      <a:pPr algn="ctr"/>
                      <a:r>
                        <a:rPr lang="en-CA" sz="1200" dirty="0">
                          <a:latin typeface="Calibri" panose="020F0502020204030204" pitchFamily="34" charset="0"/>
                          <a:cs typeface="Calibri" panose="020F0502020204030204" pitchFamily="34" charset="0"/>
                        </a:rPr>
                        <a:t>11</a:t>
                      </a:r>
                    </a:p>
                  </a:txBody>
                  <a:tcPr marL="65113" marR="65113" marT="32557" marB="32557" anchor="ctr"/>
                </a:tc>
                <a:tc>
                  <a:txBody>
                    <a:bodyPr/>
                    <a:lstStyle/>
                    <a:p>
                      <a:pPr algn="ctr"/>
                      <a:r>
                        <a:rPr lang="en-CA" sz="1200" dirty="0">
                          <a:latin typeface="Calibri" panose="020F0502020204030204" pitchFamily="34" charset="0"/>
                          <a:cs typeface="Calibri" panose="020F0502020204030204" pitchFamily="34" charset="0"/>
                        </a:rPr>
                        <a:t>1</a:t>
                      </a:r>
                    </a:p>
                  </a:txBody>
                  <a:tcPr marL="65113" marR="65113" marT="32557" marB="32557" anchor="ctr"/>
                </a:tc>
                <a:tc>
                  <a:txBody>
                    <a:bodyPr/>
                    <a:lstStyle/>
                    <a:p>
                      <a:pPr marL="0" indent="0" algn="ctr">
                        <a:buFont typeface="Arial" panose="020B0604020202020204" pitchFamily="34" charset="0"/>
                        <a:buNone/>
                      </a:pPr>
                      <a:r>
                        <a:rPr lang="en-CA" sz="1200" dirty="0">
                          <a:latin typeface="Calibri" panose="020F0502020204030204" pitchFamily="34" charset="0"/>
                          <a:cs typeface="Calibri" panose="020F0502020204030204" pitchFamily="34" charset="0"/>
                        </a:rPr>
                        <a:t>5</a:t>
                      </a:r>
                    </a:p>
                  </a:txBody>
                  <a:tcPr marL="65113" marR="65113" marT="32557" marB="32557" anchor="ctr"/>
                </a:tc>
                <a:tc>
                  <a:txBody>
                    <a:bodyPr/>
                    <a:lstStyle/>
                    <a:p>
                      <a:pPr marL="0" indent="0" algn="ctr">
                        <a:buFont typeface="Arial" panose="020B0604020202020204" pitchFamily="34" charset="0"/>
                        <a:buNone/>
                      </a:pPr>
                      <a:r>
                        <a:rPr lang="en-CA" sz="1200" dirty="0">
                          <a:latin typeface="Calibri" panose="020F0502020204030204" pitchFamily="34" charset="0"/>
                          <a:cs typeface="Calibri" panose="020F0502020204030204" pitchFamily="34" charset="0"/>
                        </a:rPr>
                        <a:t>2</a:t>
                      </a:r>
                    </a:p>
                  </a:txBody>
                  <a:tcPr marL="65113" marR="65113" marT="32557" marB="32557" anchor="ctr"/>
                </a:tc>
                <a:extLst>
                  <a:ext uri="{0D108BD9-81ED-4DB2-BD59-A6C34878D82A}">
                    <a16:rowId xmlns:a16="http://schemas.microsoft.com/office/drawing/2014/main" val="448598834"/>
                  </a:ext>
                </a:extLst>
              </a:tr>
              <a:tr h="430874">
                <a:tc>
                  <a:txBody>
                    <a:bodyPr/>
                    <a:lstStyle/>
                    <a:p>
                      <a:r>
                        <a:rPr lang="en-CA" sz="1200" dirty="0">
                          <a:latin typeface="Calibri" panose="020F0502020204030204" pitchFamily="34" charset="0"/>
                          <a:cs typeface="Calibri" panose="020F0502020204030204" pitchFamily="34" charset="0"/>
                        </a:rPr>
                        <a:t>Sell</a:t>
                      </a:r>
                    </a:p>
                  </a:txBody>
                  <a:tcPr marL="65113" marR="65113" marT="32557" marB="32557" anchor="ctr"/>
                </a:tc>
                <a:tc>
                  <a:txBody>
                    <a:bodyPr/>
                    <a:lstStyle/>
                    <a:p>
                      <a:pPr algn="ctr"/>
                      <a:r>
                        <a:rPr lang="en-CA" sz="1200" dirty="0">
                          <a:latin typeface="Calibri" panose="020F0502020204030204" pitchFamily="34" charset="0"/>
                          <a:cs typeface="Calibri" panose="020F0502020204030204" pitchFamily="34" charset="0"/>
                        </a:rPr>
                        <a:t>12</a:t>
                      </a:r>
                    </a:p>
                  </a:txBody>
                  <a:tcPr marL="65113" marR="65113" marT="32557" marB="32557" anchor="ctr"/>
                </a:tc>
                <a:tc>
                  <a:txBody>
                    <a:bodyPr/>
                    <a:lstStyle/>
                    <a:p>
                      <a:pPr algn="ctr"/>
                      <a:r>
                        <a:rPr lang="en-CA" sz="1200" dirty="0">
                          <a:latin typeface="Calibri" panose="020F0502020204030204" pitchFamily="34" charset="0"/>
                          <a:cs typeface="Calibri" panose="020F0502020204030204" pitchFamily="34" charset="0"/>
                        </a:rPr>
                        <a:t>2</a:t>
                      </a:r>
                    </a:p>
                  </a:txBody>
                  <a:tcPr marL="65113" marR="65113" marT="32557" marB="32557" anchor="ctr"/>
                </a:tc>
                <a:tc>
                  <a:txBody>
                    <a:bodyPr/>
                    <a:lstStyle/>
                    <a:p>
                      <a:pPr marL="0" indent="0" algn="ctr">
                        <a:buFont typeface="Arial" panose="020B0604020202020204" pitchFamily="34" charset="0"/>
                        <a:buNone/>
                      </a:pPr>
                      <a:r>
                        <a:rPr lang="en-CA" sz="1200" dirty="0">
                          <a:latin typeface="Calibri" panose="020F0502020204030204" pitchFamily="34" charset="0"/>
                          <a:cs typeface="Calibri" panose="020F0502020204030204" pitchFamily="34" charset="0"/>
                        </a:rPr>
                        <a:t>5</a:t>
                      </a:r>
                    </a:p>
                  </a:txBody>
                  <a:tcPr marL="65113" marR="65113" marT="32557" marB="32557" anchor="ctr"/>
                </a:tc>
                <a:tc>
                  <a:txBody>
                    <a:bodyPr/>
                    <a:lstStyle/>
                    <a:p>
                      <a:pPr marL="0" indent="0" algn="ctr">
                        <a:buFont typeface="Arial" panose="020B0604020202020204" pitchFamily="34" charset="0"/>
                        <a:buNone/>
                      </a:pPr>
                      <a:r>
                        <a:rPr lang="en-CA" sz="1200" dirty="0">
                          <a:latin typeface="Calibri" panose="020F0502020204030204" pitchFamily="34" charset="0"/>
                          <a:cs typeface="Calibri" panose="020F0502020204030204" pitchFamily="34" charset="0"/>
                        </a:rPr>
                        <a:t>0</a:t>
                      </a:r>
                    </a:p>
                  </a:txBody>
                  <a:tcPr marL="65113" marR="65113" marT="32557" marB="32557" anchor="ctr"/>
                </a:tc>
                <a:extLst>
                  <a:ext uri="{0D108BD9-81ED-4DB2-BD59-A6C34878D82A}">
                    <a16:rowId xmlns:a16="http://schemas.microsoft.com/office/drawing/2014/main" val="1134406751"/>
                  </a:ext>
                </a:extLst>
              </a:tr>
              <a:tr h="4308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dirty="0">
                          <a:latin typeface="Calibri" panose="020F0502020204030204" pitchFamily="34" charset="0"/>
                          <a:cs typeface="Calibri" panose="020F0502020204030204" pitchFamily="34" charset="0"/>
                        </a:rPr>
                        <a:t>Downsize</a:t>
                      </a:r>
                    </a:p>
                  </a:txBody>
                  <a:tcPr marL="65113" marR="65113" marT="32557" marB="32557" anchor="ctr"/>
                </a:tc>
                <a:tc>
                  <a:txBody>
                    <a:bodyPr/>
                    <a:lstStyle/>
                    <a:p>
                      <a:pPr algn="ctr"/>
                      <a:r>
                        <a:rPr lang="en-CA" sz="1200" dirty="0">
                          <a:latin typeface="Calibri" panose="020F0502020204030204" pitchFamily="34" charset="0"/>
                          <a:cs typeface="Calibri" panose="020F0502020204030204" pitchFamily="34" charset="0"/>
                        </a:rPr>
                        <a:t>8</a:t>
                      </a:r>
                    </a:p>
                  </a:txBody>
                  <a:tcPr marL="65113" marR="65113" marT="32557" marB="32557" anchor="ctr"/>
                </a:tc>
                <a:tc>
                  <a:txBody>
                    <a:bodyPr/>
                    <a:lstStyle/>
                    <a:p>
                      <a:pPr algn="ctr"/>
                      <a:r>
                        <a:rPr lang="en-CA" sz="1200" dirty="0">
                          <a:latin typeface="Calibri" panose="020F0502020204030204" pitchFamily="34" charset="0"/>
                          <a:cs typeface="Calibri" panose="020F0502020204030204" pitchFamily="34" charset="0"/>
                        </a:rPr>
                        <a:t>1</a:t>
                      </a:r>
                    </a:p>
                  </a:txBody>
                  <a:tcPr marL="65113" marR="65113" marT="32557" marB="32557" anchor="ctr"/>
                </a:tc>
                <a:tc>
                  <a:txBody>
                    <a:bodyPr/>
                    <a:lstStyle/>
                    <a:p>
                      <a:pPr marL="0" indent="0" algn="ctr">
                        <a:buFont typeface="Arial" panose="020B0604020202020204" pitchFamily="34" charset="0"/>
                        <a:buNone/>
                      </a:pPr>
                      <a:r>
                        <a:rPr lang="en-CA" sz="1200" dirty="0">
                          <a:latin typeface="Calibri" panose="020F0502020204030204" pitchFamily="34" charset="0"/>
                          <a:cs typeface="Calibri" panose="020F0502020204030204" pitchFamily="34" charset="0"/>
                        </a:rPr>
                        <a:t>8</a:t>
                      </a:r>
                    </a:p>
                  </a:txBody>
                  <a:tcPr marL="65113" marR="65113" marT="32557" marB="32557" anchor="ctr"/>
                </a:tc>
                <a:tc>
                  <a:txBody>
                    <a:bodyPr/>
                    <a:lstStyle/>
                    <a:p>
                      <a:pPr marL="0" indent="0" algn="ctr">
                        <a:buFont typeface="Arial" panose="020B0604020202020204" pitchFamily="34" charset="0"/>
                        <a:buNone/>
                      </a:pPr>
                      <a:r>
                        <a:rPr lang="en-CA" sz="1200" dirty="0">
                          <a:latin typeface="Calibri" panose="020F0502020204030204" pitchFamily="34" charset="0"/>
                          <a:cs typeface="Calibri" panose="020F0502020204030204" pitchFamily="34" charset="0"/>
                        </a:rPr>
                        <a:t>0</a:t>
                      </a:r>
                    </a:p>
                  </a:txBody>
                  <a:tcPr marL="65113" marR="65113" marT="32557" marB="32557" anchor="ctr"/>
                </a:tc>
                <a:extLst>
                  <a:ext uri="{0D108BD9-81ED-4DB2-BD59-A6C34878D82A}">
                    <a16:rowId xmlns:a16="http://schemas.microsoft.com/office/drawing/2014/main" val="2634622101"/>
                  </a:ext>
                </a:extLst>
              </a:tr>
              <a:tr h="430874">
                <a:tc>
                  <a:txBody>
                    <a:bodyPr/>
                    <a:lstStyle/>
                    <a:p>
                      <a:r>
                        <a:rPr lang="en-CA" sz="1200" dirty="0">
                          <a:latin typeface="Calibri" panose="020F0502020204030204" pitchFamily="34" charset="0"/>
                          <a:cs typeface="Calibri" panose="020F0502020204030204" pitchFamily="34" charset="0"/>
                        </a:rPr>
                        <a:t>Close</a:t>
                      </a:r>
                    </a:p>
                  </a:txBody>
                  <a:tcPr marL="65113" marR="65113" marT="32557" marB="32557" anchor="ctr"/>
                </a:tc>
                <a:tc>
                  <a:txBody>
                    <a:bodyPr/>
                    <a:lstStyle/>
                    <a:p>
                      <a:pPr algn="ctr"/>
                      <a:r>
                        <a:rPr lang="en-CA" sz="1200" dirty="0">
                          <a:latin typeface="Calibri" panose="020F0502020204030204" pitchFamily="34" charset="0"/>
                          <a:cs typeface="Calibri" panose="020F0502020204030204" pitchFamily="34" charset="0"/>
                        </a:rPr>
                        <a:t>9</a:t>
                      </a:r>
                    </a:p>
                  </a:txBody>
                  <a:tcPr marL="65113" marR="65113" marT="32557" marB="32557" anchor="ctr"/>
                </a:tc>
                <a:tc>
                  <a:txBody>
                    <a:bodyPr/>
                    <a:lstStyle/>
                    <a:p>
                      <a:pPr algn="ctr"/>
                      <a:r>
                        <a:rPr lang="en-CA" sz="1200" dirty="0">
                          <a:latin typeface="Calibri" panose="020F0502020204030204" pitchFamily="34" charset="0"/>
                          <a:cs typeface="Calibri" panose="020F0502020204030204" pitchFamily="34" charset="0"/>
                        </a:rPr>
                        <a:t>1</a:t>
                      </a:r>
                    </a:p>
                  </a:txBody>
                  <a:tcPr marL="65113" marR="65113" marT="32557" marB="32557" anchor="ctr"/>
                </a:tc>
                <a:tc>
                  <a:txBody>
                    <a:bodyPr/>
                    <a:lstStyle/>
                    <a:p>
                      <a:pPr marL="0" indent="0" algn="ctr">
                        <a:buFont typeface="Arial" panose="020B0604020202020204" pitchFamily="34" charset="0"/>
                        <a:buNone/>
                      </a:pPr>
                      <a:r>
                        <a:rPr lang="en-CA" sz="1200" dirty="0">
                          <a:latin typeface="Calibri" panose="020F0502020204030204" pitchFamily="34" charset="0"/>
                          <a:cs typeface="Calibri" panose="020F0502020204030204" pitchFamily="34" charset="0"/>
                        </a:rPr>
                        <a:t>6</a:t>
                      </a:r>
                    </a:p>
                  </a:txBody>
                  <a:tcPr marL="65113" marR="65113" marT="32557" marB="32557" anchor="ctr"/>
                </a:tc>
                <a:tc>
                  <a:txBody>
                    <a:bodyPr/>
                    <a:lstStyle/>
                    <a:p>
                      <a:pPr marL="0" indent="0" algn="ctr">
                        <a:buFont typeface="Arial" panose="020B0604020202020204" pitchFamily="34" charset="0"/>
                        <a:buNone/>
                      </a:pPr>
                      <a:r>
                        <a:rPr lang="en-CA" sz="1200" dirty="0">
                          <a:latin typeface="Calibri" panose="020F0502020204030204" pitchFamily="34" charset="0"/>
                          <a:cs typeface="Calibri" panose="020F0502020204030204" pitchFamily="34" charset="0"/>
                        </a:rPr>
                        <a:t>0</a:t>
                      </a:r>
                    </a:p>
                  </a:txBody>
                  <a:tcPr marL="65113" marR="65113" marT="32557" marB="32557" anchor="ctr"/>
                </a:tc>
                <a:extLst>
                  <a:ext uri="{0D108BD9-81ED-4DB2-BD59-A6C34878D82A}">
                    <a16:rowId xmlns:a16="http://schemas.microsoft.com/office/drawing/2014/main" val="1038103851"/>
                  </a:ext>
                </a:extLst>
              </a:tr>
              <a:tr h="430874">
                <a:tc>
                  <a:txBody>
                    <a:bodyPr/>
                    <a:lstStyle/>
                    <a:p>
                      <a:r>
                        <a:rPr lang="en-CA" sz="1200" dirty="0">
                          <a:latin typeface="Calibri" panose="020F0502020204030204" pitchFamily="34" charset="0"/>
                          <a:cs typeface="Calibri" panose="020F0502020204030204" pitchFamily="34" charset="0"/>
                        </a:rPr>
                        <a:t>Relocate Outside</a:t>
                      </a:r>
                      <a:r>
                        <a:rPr lang="en-CA" sz="1200" baseline="0" dirty="0">
                          <a:latin typeface="Calibri" panose="020F0502020204030204" pitchFamily="34" charset="0"/>
                          <a:cs typeface="Calibri" panose="020F0502020204030204" pitchFamily="34" charset="0"/>
                        </a:rPr>
                        <a:t> BLC</a:t>
                      </a:r>
                      <a:endParaRPr lang="en-CA" sz="1200" dirty="0">
                        <a:latin typeface="Calibri" panose="020F0502020204030204" pitchFamily="34" charset="0"/>
                        <a:cs typeface="Calibri" panose="020F0502020204030204" pitchFamily="34" charset="0"/>
                      </a:endParaRPr>
                    </a:p>
                  </a:txBody>
                  <a:tcPr marL="65113" marR="65113" marT="32557" marB="32557" anchor="ctr"/>
                </a:tc>
                <a:tc>
                  <a:txBody>
                    <a:bodyPr/>
                    <a:lstStyle/>
                    <a:p>
                      <a:pPr algn="ctr"/>
                      <a:r>
                        <a:rPr lang="en-CA" sz="1200" dirty="0">
                          <a:latin typeface="Calibri" panose="020F0502020204030204" pitchFamily="34" charset="0"/>
                          <a:cs typeface="Calibri" panose="020F0502020204030204" pitchFamily="34" charset="0"/>
                        </a:rPr>
                        <a:t>4</a:t>
                      </a:r>
                    </a:p>
                  </a:txBody>
                  <a:tcPr marL="65113" marR="65113" marT="32557" marB="32557" anchor="ctr"/>
                </a:tc>
                <a:tc>
                  <a:txBody>
                    <a:bodyPr/>
                    <a:lstStyle/>
                    <a:p>
                      <a:pPr algn="ctr"/>
                      <a:r>
                        <a:rPr lang="en-CA" sz="1200" dirty="0">
                          <a:latin typeface="Calibri" panose="020F0502020204030204" pitchFamily="34" charset="0"/>
                          <a:cs typeface="Calibri" panose="020F0502020204030204" pitchFamily="34" charset="0"/>
                        </a:rPr>
                        <a:t>2</a:t>
                      </a:r>
                    </a:p>
                  </a:txBody>
                  <a:tcPr marL="65113" marR="65113" marT="32557" marB="32557" anchor="ctr"/>
                </a:tc>
                <a:tc>
                  <a:txBody>
                    <a:bodyPr/>
                    <a:lstStyle/>
                    <a:p>
                      <a:pPr marL="0" indent="0" algn="ctr">
                        <a:buFont typeface="Arial" panose="020B0604020202020204" pitchFamily="34" charset="0"/>
                        <a:buNone/>
                      </a:pPr>
                      <a:r>
                        <a:rPr lang="en-CA" sz="1200" dirty="0">
                          <a:latin typeface="Calibri" panose="020F0502020204030204" pitchFamily="34" charset="0"/>
                          <a:cs typeface="Calibri" panose="020F0502020204030204" pitchFamily="34" charset="0"/>
                        </a:rPr>
                        <a:t>1</a:t>
                      </a:r>
                    </a:p>
                  </a:txBody>
                  <a:tcPr marL="65113" marR="65113" marT="32557" marB="32557" anchor="ctr"/>
                </a:tc>
                <a:tc>
                  <a:txBody>
                    <a:bodyPr/>
                    <a:lstStyle/>
                    <a:p>
                      <a:pPr marL="0" indent="0" algn="ctr">
                        <a:buFont typeface="Arial" panose="020B0604020202020204" pitchFamily="34" charset="0"/>
                        <a:buNone/>
                      </a:pPr>
                      <a:r>
                        <a:rPr lang="en-CA" sz="1200" dirty="0">
                          <a:latin typeface="Calibri" panose="020F0502020204030204" pitchFamily="34" charset="0"/>
                          <a:cs typeface="Calibri" panose="020F0502020204030204" pitchFamily="34" charset="0"/>
                        </a:rPr>
                        <a:t>0</a:t>
                      </a:r>
                    </a:p>
                  </a:txBody>
                  <a:tcPr marL="65113" marR="65113" marT="32557" marB="32557" anchor="ctr"/>
                </a:tc>
                <a:extLst>
                  <a:ext uri="{0D108BD9-81ED-4DB2-BD59-A6C34878D82A}">
                    <a16:rowId xmlns:a16="http://schemas.microsoft.com/office/drawing/2014/main" val="1069585012"/>
                  </a:ext>
                </a:extLst>
              </a:tr>
            </a:tbl>
          </a:graphicData>
        </a:graphic>
      </p:graphicFrame>
    </p:spTree>
    <p:extLst>
      <p:ext uri="{BB962C8B-B14F-4D97-AF65-F5344CB8AC3E}">
        <p14:creationId xmlns:p14="http://schemas.microsoft.com/office/powerpoint/2010/main" val="752209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5C2C-5EEF-4FDF-812D-7209E2722CD7}"/>
              </a:ext>
            </a:extLst>
          </p:cNvPr>
          <p:cNvSpPr>
            <a:spLocks noGrp="1"/>
          </p:cNvSpPr>
          <p:nvPr>
            <p:ph type="title"/>
          </p:nvPr>
        </p:nvSpPr>
        <p:spPr/>
        <p:txBody>
          <a:bodyPr>
            <a:normAutofit/>
          </a:bodyPr>
          <a:lstStyle/>
          <a:p>
            <a:r>
              <a:rPr lang="en-US" sz="3600" dirty="0"/>
              <a:t>Green and Red Flags by Location</a:t>
            </a:r>
            <a:endParaRPr lang="en-CA" sz="3600" dirty="0"/>
          </a:p>
        </p:txBody>
      </p:sp>
      <p:sp>
        <p:nvSpPr>
          <p:cNvPr id="3" name="Slide Number Placeholder 2">
            <a:extLst>
              <a:ext uri="{FF2B5EF4-FFF2-40B4-BE49-F238E27FC236}">
                <a16:creationId xmlns:a16="http://schemas.microsoft.com/office/drawing/2014/main" id="{4F4D66E4-38D7-4C84-9607-76DC3F538150}"/>
              </a:ext>
            </a:extLst>
          </p:cNvPr>
          <p:cNvSpPr>
            <a:spLocks noGrp="1"/>
          </p:cNvSpPr>
          <p:nvPr>
            <p:ph type="sldNum" sz="quarter" idx="12"/>
          </p:nvPr>
        </p:nvSpPr>
        <p:spPr/>
        <p:txBody>
          <a:bodyPr/>
          <a:lstStyle/>
          <a:p>
            <a:fld id="{892C9D51-0105-6642-98BC-98C2D2D8A959}" type="slidenum">
              <a:rPr lang="en-US" smtClean="0"/>
              <a:pPr/>
              <a:t>33</a:t>
            </a:fld>
            <a:endParaRPr lang="en-US" dirty="0"/>
          </a:p>
        </p:txBody>
      </p:sp>
      <p:graphicFrame>
        <p:nvGraphicFramePr>
          <p:cNvPr id="8" name="Chart 7">
            <a:extLst>
              <a:ext uri="{FF2B5EF4-FFF2-40B4-BE49-F238E27FC236}">
                <a16:creationId xmlns:a16="http://schemas.microsoft.com/office/drawing/2014/main" id="{3750992B-4423-497F-9985-30215D3BE5B7}"/>
              </a:ext>
            </a:extLst>
          </p:cNvPr>
          <p:cNvGraphicFramePr>
            <a:graphicFrameLocks/>
          </p:cNvGraphicFramePr>
          <p:nvPr>
            <p:extLst>
              <p:ext uri="{D42A27DB-BD31-4B8C-83A1-F6EECF244321}">
                <p14:modId xmlns:p14="http://schemas.microsoft.com/office/powerpoint/2010/main" val="74755585"/>
              </p:ext>
            </p:extLst>
          </p:nvPr>
        </p:nvGraphicFramePr>
        <p:xfrm>
          <a:off x="4572000" y="1460679"/>
          <a:ext cx="4216400" cy="27412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2288E3BA-4F0F-407D-B6CB-6E48B666414A}"/>
              </a:ext>
            </a:extLst>
          </p:cNvPr>
          <p:cNvGraphicFramePr>
            <a:graphicFrameLocks/>
          </p:cNvGraphicFramePr>
          <p:nvPr>
            <p:extLst>
              <p:ext uri="{D42A27DB-BD31-4B8C-83A1-F6EECF244321}">
                <p14:modId xmlns:p14="http://schemas.microsoft.com/office/powerpoint/2010/main" val="120225534"/>
              </p:ext>
            </p:extLst>
          </p:nvPr>
        </p:nvGraphicFramePr>
        <p:xfrm>
          <a:off x="554883" y="1460680"/>
          <a:ext cx="4377335" cy="27412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45177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5C2C-5EEF-4FDF-812D-7209E2722CD7}"/>
              </a:ext>
            </a:extLst>
          </p:cNvPr>
          <p:cNvSpPr>
            <a:spLocks noGrp="1"/>
          </p:cNvSpPr>
          <p:nvPr>
            <p:ph type="title"/>
          </p:nvPr>
        </p:nvSpPr>
        <p:spPr/>
        <p:txBody>
          <a:bodyPr>
            <a:normAutofit/>
          </a:bodyPr>
          <a:lstStyle/>
          <a:p>
            <a:r>
              <a:rPr lang="en-US" sz="3600" dirty="0"/>
              <a:t>Business Future Plans by Industry</a:t>
            </a:r>
            <a:endParaRPr lang="en-CA" sz="3600" dirty="0"/>
          </a:p>
        </p:txBody>
      </p:sp>
      <p:sp>
        <p:nvSpPr>
          <p:cNvPr id="3" name="Slide Number Placeholder 2">
            <a:extLst>
              <a:ext uri="{FF2B5EF4-FFF2-40B4-BE49-F238E27FC236}">
                <a16:creationId xmlns:a16="http://schemas.microsoft.com/office/drawing/2014/main" id="{4F4D66E4-38D7-4C84-9607-76DC3F538150}"/>
              </a:ext>
            </a:extLst>
          </p:cNvPr>
          <p:cNvSpPr>
            <a:spLocks noGrp="1"/>
          </p:cNvSpPr>
          <p:nvPr>
            <p:ph type="sldNum" sz="quarter" idx="12"/>
          </p:nvPr>
        </p:nvSpPr>
        <p:spPr/>
        <p:txBody>
          <a:bodyPr/>
          <a:lstStyle/>
          <a:p>
            <a:fld id="{892C9D51-0105-6642-98BC-98C2D2D8A959}" type="slidenum">
              <a:rPr lang="en-US" smtClean="0"/>
              <a:pPr/>
              <a:t>34</a:t>
            </a:fld>
            <a:endParaRPr lang="en-US" dirty="0"/>
          </a:p>
        </p:txBody>
      </p:sp>
      <p:graphicFrame>
        <p:nvGraphicFramePr>
          <p:cNvPr id="5" name="Table 4">
            <a:extLst>
              <a:ext uri="{FF2B5EF4-FFF2-40B4-BE49-F238E27FC236}">
                <a16:creationId xmlns:a16="http://schemas.microsoft.com/office/drawing/2014/main" id="{05862700-43B7-4F2E-97CF-D58F992D43C4}"/>
              </a:ext>
            </a:extLst>
          </p:cNvPr>
          <p:cNvGraphicFramePr>
            <a:graphicFrameLocks noGrp="1"/>
          </p:cNvGraphicFramePr>
          <p:nvPr>
            <p:extLst>
              <p:ext uri="{D42A27DB-BD31-4B8C-83A1-F6EECF244321}">
                <p14:modId xmlns:p14="http://schemas.microsoft.com/office/powerpoint/2010/main" val="2053801457"/>
              </p:ext>
            </p:extLst>
          </p:nvPr>
        </p:nvGraphicFramePr>
        <p:xfrm>
          <a:off x="160187" y="1285644"/>
          <a:ext cx="8836975" cy="2609486"/>
        </p:xfrm>
        <a:graphic>
          <a:graphicData uri="http://schemas.openxmlformats.org/drawingml/2006/table">
            <a:tbl>
              <a:tblPr firstRow="1" bandRow="1">
                <a:tableStyleId>{5C22544A-7EE6-4342-B048-85BDC9FD1C3A}</a:tableStyleId>
              </a:tblPr>
              <a:tblGrid>
                <a:gridCol w="1087936">
                  <a:extLst>
                    <a:ext uri="{9D8B030D-6E8A-4147-A177-3AD203B41FA5}">
                      <a16:colId xmlns:a16="http://schemas.microsoft.com/office/drawing/2014/main" val="304637338"/>
                    </a:ext>
                  </a:extLst>
                </a:gridCol>
                <a:gridCol w="614049">
                  <a:extLst>
                    <a:ext uri="{9D8B030D-6E8A-4147-A177-3AD203B41FA5}">
                      <a16:colId xmlns:a16="http://schemas.microsoft.com/office/drawing/2014/main" val="3001643337"/>
                    </a:ext>
                  </a:extLst>
                </a:gridCol>
                <a:gridCol w="487235">
                  <a:extLst>
                    <a:ext uri="{9D8B030D-6E8A-4147-A177-3AD203B41FA5}">
                      <a16:colId xmlns:a16="http://schemas.microsoft.com/office/drawing/2014/main" val="280693743"/>
                    </a:ext>
                  </a:extLst>
                </a:gridCol>
                <a:gridCol w="700818">
                  <a:extLst>
                    <a:ext uri="{9D8B030D-6E8A-4147-A177-3AD203B41FA5}">
                      <a16:colId xmlns:a16="http://schemas.microsoft.com/office/drawing/2014/main" val="2374007052"/>
                    </a:ext>
                  </a:extLst>
                </a:gridCol>
                <a:gridCol w="413816">
                  <a:extLst>
                    <a:ext uri="{9D8B030D-6E8A-4147-A177-3AD203B41FA5}">
                      <a16:colId xmlns:a16="http://schemas.microsoft.com/office/drawing/2014/main" val="1659433006"/>
                    </a:ext>
                  </a:extLst>
                </a:gridCol>
                <a:gridCol w="580677">
                  <a:extLst>
                    <a:ext uri="{9D8B030D-6E8A-4147-A177-3AD203B41FA5}">
                      <a16:colId xmlns:a16="http://schemas.microsoft.com/office/drawing/2014/main" val="1745189157"/>
                    </a:ext>
                  </a:extLst>
                </a:gridCol>
                <a:gridCol w="607375">
                  <a:extLst>
                    <a:ext uri="{9D8B030D-6E8A-4147-A177-3AD203B41FA5}">
                      <a16:colId xmlns:a16="http://schemas.microsoft.com/office/drawing/2014/main" val="2754819582"/>
                    </a:ext>
                  </a:extLst>
                </a:gridCol>
                <a:gridCol w="607376">
                  <a:extLst>
                    <a:ext uri="{9D8B030D-6E8A-4147-A177-3AD203B41FA5}">
                      <a16:colId xmlns:a16="http://schemas.microsoft.com/office/drawing/2014/main" val="2731539161"/>
                    </a:ext>
                  </a:extLst>
                </a:gridCol>
                <a:gridCol w="660770">
                  <a:extLst>
                    <a:ext uri="{9D8B030D-6E8A-4147-A177-3AD203B41FA5}">
                      <a16:colId xmlns:a16="http://schemas.microsoft.com/office/drawing/2014/main" val="232910032"/>
                    </a:ext>
                  </a:extLst>
                </a:gridCol>
                <a:gridCol w="1034541">
                  <a:extLst>
                    <a:ext uri="{9D8B030D-6E8A-4147-A177-3AD203B41FA5}">
                      <a16:colId xmlns:a16="http://schemas.microsoft.com/office/drawing/2014/main" val="1824350784"/>
                    </a:ext>
                  </a:extLst>
                </a:gridCol>
                <a:gridCol w="867678">
                  <a:extLst>
                    <a:ext uri="{9D8B030D-6E8A-4147-A177-3AD203B41FA5}">
                      <a16:colId xmlns:a16="http://schemas.microsoft.com/office/drawing/2014/main" val="3735633820"/>
                    </a:ext>
                  </a:extLst>
                </a:gridCol>
                <a:gridCol w="500584">
                  <a:extLst>
                    <a:ext uri="{9D8B030D-6E8A-4147-A177-3AD203B41FA5}">
                      <a16:colId xmlns:a16="http://schemas.microsoft.com/office/drawing/2014/main" val="4156600821"/>
                    </a:ext>
                  </a:extLst>
                </a:gridCol>
                <a:gridCol w="674120">
                  <a:extLst>
                    <a:ext uri="{9D8B030D-6E8A-4147-A177-3AD203B41FA5}">
                      <a16:colId xmlns:a16="http://schemas.microsoft.com/office/drawing/2014/main" val="497663314"/>
                    </a:ext>
                  </a:extLst>
                </a:gridCol>
              </a:tblGrid>
              <a:tr h="455116">
                <a:tc>
                  <a:txBody>
                    <a:bodyPr/>
                    <a:lstStyle/>
                    <a:p>
                      <a:pPr algn="ctr"/>
                      <a:r>
                        <a:rPr lang="en-CA" sz="1800" dirty="0">
                          <a:latin typeface="Calibri" panose="020F0502020204030204" pitchFamily="34" charset="0"/>
                          <a:cs typeface="Calibri" panose="020F0502020204030204" pitchFamily="34" charset="0"/>
                        </a:rPr>
                        <a:t>Plans</a:t>
                      </a:r>
                      <a:r>
                        <a:rPr lang="en-CA" sz="1800" baseline="0" dirty="0">
                          <a:latin typeface="Calibri" panose="020F0502020204030204" pitchFamily="34" charset="0"/>
                          <a:cs typeface="Calibri" panose="020F0502020204030204" pitchFamily="34" charset="0"/>
                        </a:rPr>
                        <a:t> to…</a:t>
                      </a:r>
                      <a:endParaRPr lang="en-CA" sz="1800" dirty="0">
                        <a:latin typeface="Calibri" panose="020F0502020204030204" pitchFamily="34" charset="0"/>
                        <a:cs typeface="Calibri" panose="020F0502020204030204" pitchFamily="34" charset="0"/>
                      </a:endParaRPr>
                    </a:p>
                  </a:txBody>
                  <a:tcPr marL="65113" marR="65113" marT="32557" marB="32557">
                    <a:solidFill>
                      <a:srgbClr val="00B0F0"/>
                    </a:solidFill>
                  </a:tcPr>
                </a:tc>
                <a:tc>
                  <a:txBody>
                    <a:bodyPr/>
                    <a:lstStyle/>
                    <a:p>
                      <a:pPr algn="ctr"/>
                      <a:r>
                        <a:rPr lang="en-US" sz="800" dirty="0">
                          <a:latin typeface="Calibri" panose="020F0502020204030204" pitchFamily="34" charset="0"/>
                          <a:cs typeface="Calibri" panose="020F0502020204030204" pitchFamily="34" charset="0"/>
                        </a:rPr>
                        <a:t>Agriculture &amp; Forestry</a:t>
                      </a:r>
                    </a:p>
                  </a:txBody>
                  <a:tcPr marL="65113" marR="65113" marT="32557" marB="32557">
                    <a:solidFill>
                      <a:srgbClr val="00B0F0"/>
                    </a:solidFill>
                  </a:tcPr>
                </a:tc>
                <a:tc>
                  <a:txBody>
                    <a:bodyPr/>
                    <a:lstStyle/>
                    <a:p>
                      <a:pPr algn="ctr"/>
                      <a:r>
                        <a:rPr lang="en-US" sz="800" dirty="0">
                          <a:latin typeface="Calibri" panose="020F0502020204030204" pitchFamily="34" charset="0"/>
                          <a:cs typeface="Calibri" panose="020F0502020204030204" pitchFamily="34" charset="0"/>
                        </a:rPr>
                        <a:t>Mining and Energy</a:t>
                      </a:r>
                    </a:p>
                  </a:txBody>
                  <a:tcPr marL="65113" marR="65113" marT="32557" marB="32557">
                    <a:solidFill>
                      <a:srgbClr val="00B0F0"/>
                    </a:solidFill>
                  </a:tcPr>
                </a:tc>
                <a:tc>
                  <a:txBody>
                    <a:bodyPr/>
                    <a:lstStyle/>
                    <a:p>
                      <a:pPr algn="ctr"/>
                      <a:r>
                        <a:rPr lang="en-CA" sz="800" dirty="0">
                          <a:latin typeface="Calibri" panose="020F0502020204030204" pitchFamily="34" charset="0"/>
                          <a:cs typeface="Calibri" panose="020F0502020204030204" pitchFamily="34" charset="0"/>
                        </a:rPr>
                        <a:t>Construction</a:t>
                      </a:r>
                    </a:p>
                  </a:txBody>
                  <a:tcPr marL="65113" marR="65113" marT="32557" marB="32557">
                    <a:solidFill>
                      <a:srgbClr val="00B0F0"/>
                    </a:solidFill>
                  </a:tcPr>
                </a:tc>
                <a:tc>
                  <a:txBody>
                    <a:bodyPr/>
                    <a:lstStyle/>
                    <a:p>
                      <a:pPr algn="ctr"/>
                      <a:r>
                        <a:rPr lang="en-US" sz="800" dirty="0">
                          <a:latin typeface="Calibri" panose="020F0502020204030204" pitchFamily="34" charset="0"/>
                          <a:cs typeface="Calibri" panose="020F0502020204030204" pitchFamily="34" charset="0"/>
                        </a:rPr>
                        <a:t>Retail</a:t>
                      </a:r>
                      <a:endParaRPr lang="en-CA" sz="800" dirty="0">
                        <a:latin typeface="Calibri" panose="020F0502020204030204" pitchFamily="34" charset="0"/>
                        <a:cs typeface="Calibri" panose="020F0502020204030204" pitchFamily="34" charset="0"/>
                      </a:endParaRPr>
                    </a:p>
                  </a:txBody>
                  <a:tcPr marL="65113" marR="65113" marT="32557" marB="32557">
                    <a:solidFill>
                      <a:srgbClr val="00B0F0"/>
                    </a:solidFill>
                  </a:tcPr>
                </a:tc>
                <a:tc>
                  <a:txBody>
                    <a:bodyPr/>
                    <a:lstStyle/>
                    <a:p>
                      <a:pPr algn="ctr"/>
                      <a:r>
                        <a:rPr lang="en-CA" sz="800" dirty="0">
                          <a:latin typeface="Calibri" panose="020F0502020204030204" pitchFamily="34" charset="0"/>
                          <a:cs typeface="Calibri" panose="020F0502020204030204" pitchFamily="34" charset="0"/>
                        </a:rPr>
                        <a:t>Transport-</a:t>
                      </a:r>
                      <a:r>
                        <a:rPr lang="en-CA" sz="800" dirty="0" err="1">
                          <a:latin typeface="Calibri" panose="020F0502020204030204" pitchFamily="34" charset="0"/>
                          <a:cs typeface="Calibri" panose="020F0502020204030204" pitchFamily="34" charset="0"/>
                        </a:rPr>
                        <a:t>ation</a:t>
                      </a:r>
                      <a:endParaRPr lang="en-CA" sz="800" dirty="0">
                        <a:latin typeface="Calibri" panose="020F0502020204030204" pitchFamily="34" charset="0"/>
                        <a:cs typeface="Calibri" panose="020F0502020204030204" pitchFamily="34" charset="0"/>
                      </a:endParaRPr>
                    </a:p>
                  </a:txBody>
                  <a:tcPr marL="65113" marR="65113" marT="32557" marB="32557">
                    <a:solidFill>
                      <a:srgbClr val="00B0F0"/>
                    </a:solidFill>
                  </a:tcPr>
                </a:tc>
                <a:tc>
                  <a:txBody>
                    <a:bodyPr/>
                    <a:lstStyle/>
                    <a:p>
                      <a:pPr algn="ctr"/>
                      <a:r>
                        <a:rPr lang="en-CA" sz="800" dirty="0">
                          <a:latin typeface="Calibri" panose="020F0502020204030204" pitchFamily="34" charset="0"/>
                          <a:cs typeface="Calibri" panose="020F0502020204030204" pitchFamily="34" charset="0"/>
                        </a:rPr>
                        <a:t>Finance &amp; Insurance</a:t>
                      </a:r>
                    </a:p>
                  </a:txBody>
                  <a:tcPr marL="65113" marR="65113" marT="32557" marB="32557">
                    <a:solidFill>
                      <a:srgbClr val="00B0F0"/>
                    </a:solidFill>
                  </a:tcPr>
                </a:tc>
                <a:tc>
                  <a:txBody>
                    <a:bodyPr/>
                    <a:lstStyle/>
                    <a:p>
                      <a:pPr algn="ctr"/>
                      <a:r>
                        <a:rPr lang="en-CA" sz="800" dirty="0">
                          <a:latin typeface="Calibri" panose="020F0502020204030204" pitchFamily="34" charset="0"/>
                          <a:cs typeface="Calibri" panose="020F0502020204030204" pitchFamily="34" charset="0"/>
                        </a:rPr>
                        <a:t>Real Estate &amp; Rental</a:t>
                      </a:r>
                    </a:p>
                  </a:txBody>
                  <a:tcPr marL="65113" marR="65113" marT="32557" marB="32557">
                    <a:solidFill>
                      <a:srgbClr val="00B0F0"/>
                    </a:solidFill>
                  </a:tcPr>
                </a:tc>
                <a:tc>
                  <a:txBody>
                    <a:bodyPr/>
                    <a:lstStyle/>
                    <a:p>
                      <a:pPr algn="ctr"/>
                      <a:r>
                        <a:rPr lang="en-CA" sz="800" dirty="0">
                          <a:latin typeface="Calibri" panose="020F0502020204030204" pitchFamily="34" charset="0"/>
                          <a:cs typeface="Calibri" panose="020F0502020204030204" pitchFamily="34" charset="0"/>
                        </a:rPr>
                        <a:t>Health Care &amp; Social Assistance </a:t>
                      </a:r>
                    </a:p>
                  </a:txBody>
                  <a:tcPr marL="65113" marR="65113" marT="32557" marB="32557">
                    <a:solidFill>
                      <a:srgbClr val="00B0F0"/>
                    </a:solidFill>
                  </a:tcPr>
                </a:tc>
                <a:tc>
                  <a:txBody>
                    <a:bodyPr/>
                    <a:lstStyle/>
                    <a:p>
                      <a:pPr algn="ctr"/>
                      <a:r>
                        <a:rPr lang="en-CA" sz="800" dirty="0">
                          <a:latin typeface="Calibri" panose="020F0502020204030204" pitchFamily="34" charset="0"/>
                          <a:cs typeface="Calibri" panose="020F0502020204030204" pitchFamily="34" charset="0"/>
                        </a:rPr>
                        <a:t>Information, Culture, Professional, &amp; Technical Services</a:t>
                      </a:r>
                    </a:p>
                  </a:txBody>
                  <a:tcPr marL="65113" marR="65113" marT="32557" marB="32557">
                    <a:solidFill>
                      <a:srgbClr val="00B0F0"/>
                    </a:solidFill>
                  </a:tcPr>
                </a:tc>
                <a:tc>
                  <a:txBody>
                    <a:bodyPr/>
                    <a:lstStyle/>
                    <a:p>
                      <a:pPr algn="ctr"/>
                      <a:r>
                        <a:rPr lang="en-CA" sz="800" dirty="0">
                          <a:latin typeface="Calibri" panose="020F0502020204030204" pitchFamily="34" charset="0"/>
                          <a:cs typeface="Calibri" panose="020F0502020204030204" pitchFamily="34" charset="0"/>
                        </a:rPr>
                        <a:t>Accommodation, Recreation, &amp; Food Services</a:t>
                      </a:r>
                    </a:p>
                  </a:txBody>
                  <a:tcPr marL="65113" marR="65113" marT="32557" marB="32557">
                    <a:solidFill>
                      <a:srgbClr val="00B0F0"/>
                    </a:solidFill>
                  </a:tcPr>
                </a:tc>
                <a:tc>
                  <a:txBody>
                    <a:bodyPr/>
                    <a:lstStyle/>
                    <a:p>
                      <a:pPr algn="ctr"/>
                      <a:r>
                        <a:rPr lang="en-CA" sz="800" dirty="0">
                          <a:latin typeface="Calibri" panose="020F0502020204030204" pitchFamily="34" charset="0"/>
                          <a:cs typeface="Calibri" panose="020F0502020204030204" pitchFamily="34" charset="0"/>
                        </a:rPr>
                        <a:t>Other Services</a:t>
                      </a:r>
                    </a:p>
                  </a:txBody>
                  <a:tcPr marL="65113" marR="65113" marT="32557" marB="32557">
                    <a:solidFill>
                      <a:srgbClr val="00B0F0"/>
                    </a:solidFill>
                  </a:tcPr>
                </a:tc>
                <a:tc>
                  <a:txBody>
                    <a:bodyPr/>
                    <a:lstStyle/>
                    <a:p>
                      <a:pPr algn="ctr"/>
                      <a:r>
                        <a:rPr lang="en-CA" sz="800" dirty="0">
                          <a:latin typeface="Calibri" panose="020F0502020204030204" pitchFamily="34" charset="0"/>
                          <a:cs typeface="Calibri" panose="020F0502020204030204" pitchFamily="34" charset="0"/>
                        </a:rPr>
                        <a:t>Unknown</a:t>
                      </a:r>
                    </a:p>
                  </a:txBody>
                  <a:tcPr marL="65113" marR="65113" marT="32557" marB="32557">
                    <a:solidFill>
                      <a:srgbClr val="00B0F0"/>
                    </a:solidFill>
                  </a:tcPr>
                </a:tc>
                <a:extLst>
                  <a:ext uri="{0D108BD9-81ED-4DB2-BD59-A6C34878D82A}">
                    <a16:rowId xmlns:a16="http://schemas.microsoft.com/office/drawing/2014/main" val="4024487533"/>
                  </a:ext>
                </a:extLst>
              </a:tr>
              <a:tr h="430874">
                <a:tc>
                  <a:txBody>
                    <a:bodyPr/>
                    <a:lstStyle/>
                    <a:p>
                      <a:r>
                        <a:rPr lang="en-CA" sz="1200" dirty="0">
                          <a:latin typeface="Calibri" panose="020F0502020204030204" pitchFamily="34" charset="0"/>
                          <a:cs typeface="Calibri" panose="020F0502020204030204" pitchFamily="34" charset="0"/>
                        </a:rPr>
                        <a:t>Expand</a:t>
                      </a:r>
                      <a:r>
                        <a:rPr lang="en-CA" sz="1200" baseline="0" dirty="0">
                          <a:latin typeface="Calibri" panose="020F0502020204030204" pitchFamily="34" charset="0"/>
                          <a:cs typeface="Calibri" panose="020F0502020204030204" pitchFamily="34" charset="0"/>
                        </a:rPr>
                        <a:t> Within Next 2 Years</a:t>
                      </a:r>
                      <a:endParaRPr lang="en-CA" sz="1200" dirty="0">
                        <a:latin typeface="Calibri" panose="020F0502020204030204" pitchFamily="34" charset="0"/>
                        <a:cs typeface="Calibri" panose="020F0502020204030204" pitchFamily="34" charset="0"/>
                      </a:endParaRPr>
                    </a:p>
                  </a:txBody>
                  <a:tcPr marL="65113" marR="65113" marT="32557" marB="32557" anchor="ctr"/>
                </a:tc>
                <a:tc>
                  <a:txBody>
                    <a:bodyPr/>
                    <a:lstStyle/>
                    <a:p>
                      <a:pPr algn="ctr"/>
                      <a:r>
                        <a:rPr lang="en-CA" sz="1200" dirty="0"/>
                        <a:t>2</a:t>
                      </a:r>
                    </a:p>
                  </a:txBody>
                  <a:tcPr marL="65113" marR="65113" marT="32557" marB="32557" anchor="ctr"/>
                </a:tc>
                <a:tc>
                  <a:txBody>
                    <a:bodyPr/>
                    <a:lstStyle/>
                    <a:p>
                      <a:pPr algn="ctr"/>
                      <a:r>
                        <a:rPr lang="en-CA" sz="1200" dirty="0"/>
                        <a:t>2</a:t>
                      </a:r>
                    </a:p>
                  </a:txBody>
                  <a:tcPr marL="65113" marR="65113" marT="32557" marB="32557" anchor="ctr"/>
                </a:tc>
                <a:tc>
                  <a:txBody>
                    <a:bodyPr/>
                    <a:lstStyle/>
                    <a:p>
                      <a:pPr algn="ctr"/>
                      <a:r>
                        <a:rPr lang="en-CA" sz="1200" dirty="0"/>
                        <a:t>1</a:t>
                      </a:r>
                    </a:p>
                  </a:txBody>
                  <a:tcPr marL="65113" marR="65113" marT="32557" marB="32557" anchor="ctr"/>
                </a:tc>
                <a:tc>
                  <a:txBody>
                    <a:bodyPr/>
                    <a:lstStyle/>
                    <a:p>
                      <a:pPr algn="ctr"/>
                      <a:r>
                        <a:rPr lang="en-CA" sz="1200" dirty="0"/>
                        <a:t>6</a:t>
                      </a:r>
                    </a:p>
                  </a:txBody>
                  <a:tcPr marL="65113" marR="65113" marT="32557" marB="32557" anchor="ctr"/>
                </a:tc>
                <a:tc>
                  <a:txBody>
                    <a:bodyPr/>
                    <a:lstStyle/>
                    <a:p>
                      <a:pPr algn="ctr"/>
                      <a:r>
                        <a:rPr lang="en-CA" sz="1200" dirty="0"/>
                        <a:t>3</a:t>
                      </a:r>
                    </a:p>
                  </a:txBody>
                  <a:tcPr marL="65113" marR="65113" marT="32557" marB="32557" anchor="ctr"/>
                </a:tc>
                <a:tc>
                  <a:txBody>
                    <a:bodyPr/>
                    <a:lstStyle/>
                    <a:p>
                      <a:pPr algn="ctr"/>
                      <a:r>
                        <a:rPr lang="en-CA" sz="1200" dirty="0"/>
                        <a:t>0</a:t>
                      </a:r>
                    </a:p>
                  </a:txBody>
                  <a:tcPr marL="65113" marR="65113" marT="32557" marB="32557" anchor="ctr"/>
                </a:tc>
                <a:tc>
                  <a:txBody>
                    <a:bodyPr/>
                    <a:lstStyle/>
                    <a:p>
                      <a:pPr algn="ctr"/>
                      <a:r>
                        <a:rPr lang="en-CA" sz="1200" dirty="0"/>
                        <a:t>0</a:t>
                      </a:r>
                    </a:p>
                  </a:txBody>
                  <a:tcPr marL="65113" marR="65113" marT="32557" marB="32557" anchor="ctr"/>
                </a:tc>
                <a:tc>
                  <a:txBody>
                    <a:bodyPr/>
                    <a:lstStyle/>
                    <a:p>
                      <a:pPr algn="ctr"/>
                      <a:r>
                        <a:rPr lang="en-CA" sz="1200" dirty="0"/>
                        <a:t>0</a:t>
                      </a:r>
                    </a:p>
                  </a:txBody>
                  <a:tcPr marL="65113" marR="65113" marT="32557" marB="32557" anchor="ctr"/>
                </a:tc>
                <a:tc>
                  <a:txBody>
                    <a:bodyPr/>
                    <a:lstStyle/>
                    <a:p>
                      <a:pPr algn="ctr"/>
                      <a:r>
                        <a:rPr lang="en-CA" sz="1200" dirty="0"/>
                        <a:t>0</a:t>
                      </a:r>
                    </a:p>
                  </a:txBody>
                  <a:tcPr marL="65113" marR="65113" marT="32557" marB="32557" anchor="ctr"/>
                </a:tc>
                <a:tc>
                  <a:txBody>
                    <a:bodyPr/>
                    <a:lstStyle/>
                    <a:p>
                      <a:pPr algn="ctr"/>
                      <a:r>
                        <a:rPr lang="en-CA" sz="1200" dirty="0"/>
                        <a:t>2</a:t>
                      </a:r>
                    </a:p>
                  </a:txBody>
                  <a:tcPr marL="65113" marR="65113" marT="32557" marB="32557" anchor="ctr"/>
                </a:tc>
                <a:tc>
                  <a:txBody>
                    <a:bodyPr/>
                    <a:lstStyle/>
                    <a:p>
                      <a:pPr algn="ctr"/>
                      <a:r>
                        <a:rPr lang="en-CA" sz="1200" dirty="0"/>
                        <a:t>1</a:t>
                      </a:r>
                    </a:p>
                  </a:txBody>
                  <a:tcPr marL="65113" marR="65113" marT="32557" marB="32557" anchor="ctr"/>
                </a:tc>
                <a:tc>
                  <a:txBody>
                    <a:bodyPr/>
                    <a:lstStyle/>
                    <a:p>
                      <a:pPr algn="ctr"/>
                      <a:r>
                        <a:rPr lang="en-CA" sz="1200" dirty="0"/>
                        <a:t>2</a:t>
                      </a:r>
                    </a:p>
                  </a:txBody>
                  <a:tcPr marL="65113" marR="65113" marT="32557" marB="32557" anchor="ctr"/>
                </a:tc>
                <a:extLst>
                  <a:ext uri="{0D108BD9-81ED-4DB2-BD59-A6C34878D82A}">
                    <a16:rowId xmlns:a16="http://schemas.microsoft.com/office/drawing/2014/main" val="448598834"/>
                  </a:ext>
                </a:extLst>
              </a:tr>
              <a:tr h="430874">
                <a:tc>
                  <a:txBody>
                    <a:bodyPr/>
                    <a:lstStyle/>
                    <a:p>
                      <a:r>
                        <a:rPr lang="en-CA" sz="1200" dirty="0">
                          <a:latin typeface="Calibri" panose="020F0502020204030204" pitchFamily="34" charset="0"/>
                          <a:cs typeface="Calibri" panose="020F0502020204030204" pitchFamily="34" charset="0"/>
                        </a:rPr>
                        <a:t>Sell</a:t>
                      </a:r>
                    </a:p>
                  </a:txBody>
                  <a:tcPr marL="65113" marR="65113" marT="32557" marB="32557" anchor="ctr"/>
                </a:tc>
                <a:tc>
                  <a:txBody>
                    <a:bodyPr/>
                    <a:lstStyle/>
                    <a:p>
                      <a:pPr algn="ctr"/>
                      <a:r>
                        <a:rPr lang="en-CA" sz="1200" dirty="0"/>
                        <a:t>4</a:t>
                      </a:r>
                    </a:p>
                  </a:txBody>
                  <a:tcPr marL="65113" marR="65113" marT="32557" marB="32557" anchor="ctr"/>
                </a:tc>
                <a:tc>
                  <a:txBody>
                    <a:bodyPr/>
                    <a:lstStyle/>
                    <a:p>
                      <a:pPr algn="ctr"/>
                      <a:r>
                        <a:rPr lang="en-CA" sz="1200" dirty="0"/>
                        <a:t>2</a:t>
                      </a:r>
                    </a:p>
                  </a:txBody>
                  <a:tcPr marL="65113" marR="65113" marT="32557" marB="32557" anchor="ctr"/>
                </a:tc>
                <a:tc>
                  <a:txBody>
                    <a:bodyPr/>
                    <a:lstStyle/>
                    <a:p>
                      <a:pPr algn="ctr"/>
                      <a:r>
                        <a:rPr lang="en-CA" sz="1200" dirty="0"/>
                        <a:t>0</a:t>
                      </a:r>
                    </a:p>
                  </a:txBody>
                  <a:tcPr marL="65113" marR="65113" marT="32557" marB="32557" anchor="ctr"/>
                </a:tc>
                <a:tc>
                  <a:txBody>
                    <a:bodyPr/>
                    <a:lstStyle/>
                    <a:p>
                      <a:pPr algn="ctr"/>
                      <a:r>
                        <a:rPr lang="en-CA" sz="1200" dirty="0"/>
                        <a:t>4</a:t>
                      </a:r>
                    </a:p>
                  </a:txBody>
                  <a:tcPr marL="65113" marR="65113" marT="32557" marB="32557" anchor="ctr"/>
                </a:tc>
                <a:tc>
                  <a:txBody>
                    <a:bodyPr/>
                    <a:lstStyle/>
                    <a:p>
                      <a:pPr algn="ctr"/>
                      <a:r>
                        <a:rPr lang="en-CA" sz="1200" dirty="0"/>
                        <a:t>2</a:t>
                      </a:r>
                    </a:p>
                  </a:txBody>
                  <a:tcPr marL="65113" marR="65113" marT="32557" marB="32557" anchor="ctr"/>
                </a:tc>
                <a:tc>
                  <a:txBody>
                    <a:bodyPr/>
                    <a:lstStyle/>
                    <a:p>
                      <a:pPr marL="0" indent="0" algn="ctr">
                        <a:buFont typeface="Arial" panose="020B0604020202020204" pitchFamily="34" charset="0"/>
                        <a:buNone/>
                      </a:pPr>
                      <a:r>
                        <a:rPr lang="en-CA" sz="1200" dirty="0">
                          <a:latin typeface="Calibri" panose="020F0502020204030204" pitchFamily="34" charset="0"/>
                          <a:cs typeface="Calibri" panose="020F0502020204030204" pitchFamily="34" charset="0"/>
                        </a:rPr>
                        <a:t>0</a:t>
                      </a:r>
                    </a:p>
                  </a:txBody>
                  <a:tcPr marL="65113" marR="65113" marT="32557" marB="32557" anchor="ctr"/>
                </a:tc>
                <a:tc>
                  <a:txBody>
                    <a:bodyPr/>
                    <a:lstStyle/>
                    <a:p>
                      <a:pPr marL="0" indent="0" algn="ctr">
                        <a:buFont typeface="Arial" panose="020B0604020202020204" pitchFamily="34" charset="0"/>
                        <a:buNone/>
                      </a:pPr>
                      <a:r>
                        <a:rPr lang="en-CA" sz="1200" dirty="0">
                          <a:latin typeface="Calibri" panose="020F0502020204030204" pitchFamily="34" charset="0"/>
                          <a:cs typeface="Calibri" panose="020F0502020204030204" pitchFamily="34" charset="0"/>
                        </a:rPr>
                        <a:t>0</a:t>
                      </a:r>
                    </a:p>
                  </a:txBody>
                  <a:tcPr marL="65113" marR="65113" marT="32557" marB="32557" anchor="ctr"/>
                </a:tc>
                <a:tc>
                  <a:txBody>
                    <a:bodyPr/>
                    <a:lstStyle/>
                    <a:p>
                      <a:pPr marL="0" indent="0" algn="ctr">
                        <a:buFont typeface="Arial" panose="020B0604020202020204" pitchFamily="34" charset="0"/>
                        <a:buNone/>
                      </a:pPr>
                      <a:r>
                        <a:rPr lang="en-CA" sz="1200" dirty="0">
                          <a:latin typeface="Calibri" panose="020F0502020204030204" pitchFamily="34" charset="0"/>
                          <a:cs typeface="Calibri" panose="020F0502020204030204" pitchFamily="34" charset="0"/>
                        </a:rPr>
                        <a:t>0</a:t>
                      </a:r>
                    </a:p>
                  </a:txBody>
                  <a:tcPr marL="65113" marR="65113" marT="32557" marB="32557" anchor="ctr"/>
                </a:tc>
                <a:tc>
                  <a:txBody>
                    <a:bodyPr/>
                    <a:lstStyle/>
                    <a:p>
                      <a:pPr marL="0" indent="0" algn="ctr">
                        <a:buFont typeface="Arial" panose="020B0604020202020204" pitchFamily="34" charset="0"/>
                        <a:buNone/>
                      </a:pPr>
                      <a:r>
                        <a:rPr lang="en-CA" sz="1200" dirty="0">
                          <a:latin typeface="Calibri" panose="020F0502020204030204" pitchFamily="34" charset="0"/>
                          <a:cs typeface="Calibri" panose="020F0502020204030204" pitchFamily="34" charset="0"/>
                        </a:rPr>
                        <a:t>0</a:t>
                      </a:r>
                    </a:p>
                  </a:txBody>
                  <a:tcPr marL="65113" marR="65113" marT="32557" marB="32557" anchor="ctr"/>
                </a:tc>
                <a:tc>
                  <a:txBody>
                    <a:bodyPr/>
                    <a:lstStyle/>
                    <a:p>
                      <a:pPr marL="0" indent="0" algn="ctr">
                        <a:buFont typeface="Arial" panose="020B0604020202020204" pitchFamily="34" charset="0"/>
                        <a:buNone/>
                      </a:pPr>
                      <a:r>
                        <a:rPr lang="en-CA" sz="1200" dirty="0">
                          <a:latin typeface="Calibri" panose="020F0502020204030204" pitchFamily="34" charset="0"/>
                          <a:cs typeface="Calibri" panose="020F0502020204030204" pitchFamily="34" charset="0"/>
                        </a:rPr>
                        <a:t>2</a:t>
                      </a:r>
                    </a:p>
                  </a:txBody>
                  <a:tcPr marL="65113" marR="65113" marT="32557" marB="32557" anchor="ctr"/>
                </a:tc>
                <a:tc>
                  <a:txBody>
                    <a:bodyPr/>
                    <a:lstStyle/>
                    <a:p>
                      <a:pPr marL="0" indent="0" algn="ctr">
                        <a:buFont typeface="Arial" panose="020B0604020202020204" pitchFamily="34" charset="0"/>
                        <a:buNone/>
                      </a:pPr>
                      <a:r>
                        <a:rPr lang="en-CA" sz="1200" dirty="0">
                          <a:latin typeface="Calibri" panose="020F0502020204030204" pitchFamily="34" charset="0"/>
                          <a:cs typeface="Calibri" panose="020F0502020204030204" pitchFamily="34" charset="0"/>
                        </a:rPr>
                        <a:t>2</a:t>
                      </a:r>
                    </a:p>
                  </a:txBody>
                  <a:tcPr marL="65113" marR="65113" marT="32557" marB="32557" anchor="ctr"/>
                </a:tc>
                <a:tc>
                  <a:txBody>
                    <a:bodyPr/>
                    <a:lstStyle/>
                    <a:p>
                      <a:pPr marL="0" indent="0" algn="ctr">
                        <a:buFont typeface="Arial" panose="020B0604020202020204" pitchFamily="34" charset="0"/>
                        <a:buNone/>
                      </a:pPr>
                      <a:r>
                        <a:rPr lang="en-CA" sz="1200" dirty="0">
                          <a:latin typeface="Calibri" panose="020F0502020204030204" pitchFamily="34" charset="0"/>
                          <a:cs typeface="Calibri" panose="020F0502020204030204" pitchFamily="34" charset="0"/>
                        </a:rPr>
                        <a:t>3</a:t>
                      </a:r>
                    </a:p>
                  </a:txBody>
                  <a:tcPr marL="65113" marR="65113" marT="32557" marB="32557" anchor="ctr"/>
                </a:tc>
                <a:extLst>
                  <a:ext uri="{0D108BD9-81ED-4DB2-BD59-A6C34878D82A}">
                    <a16:rowId xmlns:a16="http://schemas.microsoft.com/office/drawing/2014/main" val="1134406751"/>
                  </a:ext>
                </a:extLst>
              </a:tr>
              <a:tr h="4308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200" dirty="0">
                          <a:latin typeface="Calibri" panose="020F0502020204030204" pitchFamily="34" charset="0"/>
                          <a:cs typeface="Calibri" panose="020F0502020204030204" pitchFamily="34" charset="0"/>
                        </a:rPr>
                        <a:t>Downsize</a:t>
                      </a:r>
                    </a:p>
                  </a:txBody>
                  <a:tcPr marL="65113" marR="65113" marT="32557" marB="32557" anchor="ctr"/>
                </a:tc>
                <a:tc>
                  <a:txBody>
                    <a:bodyPr/>
                    <a:lstStyle/>
                    <a:p>
                      <a:pPr algn="ctr"/>
                      <a:r>
                        <a:rPr lang="en-CA" sz="1200" dirty="0"/>
                        <a:t>5</a:t>
                      </a:r>
                    </a:p>
                  </a:txBody>
                  <a:tcPr marL="65113" marR="65113" marT="32557" marB="32557" anchor="ctr"/>
                </a:tc>
                <a:tc>
                  <a:txBody>
                    <a:bodyPr/>
                    <a:lstStyle/>
                    <a:p>
                      <a:pPr algn="ctr"/>
                      <a:r>
                        <a:rPr lang="en-CA" sz="1200" dirty="0"/>
                        <a:t>1</a:t>
                      </a:r>
                    </a:p>
                  </a:txBody>
                  <a:tcPr marL="65113" marR="65113" marT="32557" marB="32557" anchor="ctr"/>
                </a:tc>
                <a:tc>
                  <a:txBody>
                    <a:bodyPr/>
                    <a:lstStyle/>
                    <a:p>
                      <a:pPr algn="ctr"/>
                      <a:r>
                        <a:rPr lang="en-CA" sz="1200" dirty="0"/>
                        <a:t>0</a:t>
                      </a:r>
                    </a:p>
                  </a:txBody>
                  <a:tcPr marL="65113" marR="65113" marT="32557" marB="32557" anchor="ctr"/>
                </a:tc>
                <a:tc>
                  <a:txBody>
                    <a:bodyPr/>
                    <a:lstStyle/>
                    <a:p>
                      <a:pPr algn="ctr"/>
                      <a:r>
                        <a:rPr lang="en-CA" sz="1200" dirty="0"/>
                        <a:t>3</a:t>
                      </a:r>
                    </a:p>
                  </a:txBody>
                  <a:tcPr marL="65113" marR="65113" marT="32557" marB="32557" anchor="ctr"/>
                </a:tc>
                <a:tc>
                  <a:txBody>
                    <a:bodyPr/>
                    <a:lstStyle/>
                    <a:p>
                      <a:pPr algn="ctr"/>
                      <a:r>
                        <a:rPr lang="en-CA" sz="1200" dirty="0"/>
                        <a:t>2</a:t>
                      </a:r>
                    </a:p>
                  </a:txBody>
                  <a:tcPr marL="65113" marR="65113" marT="32557" marB="32557" anchor="ctr"/>
                </a:tc>
                <a:tc>
                  <a:txBody>
                    <a:bodyPr/>
                    <a:lstStyle/>
                    <a:p>
                      <a:pPr marL="0" indent="0" algn="ctr">
                        <a:buFont typeface="Arial" panose="020B0604020202020204" pitchFamily="34" charset="0"/>
                        <a:buNone/>
                      </a:pPr>
                      <a:r>
                        <a:rPr lang="en-CA" sz="1200" dirty="0">
                          <a:latin typeface="Calibri" panose="020F0502020204030204" pitchFamily="34" charset="0"/>
                          <a:cs typeface="Calibri" panose="020F0502020204030204" pitchFamily="34" charset="0"/>
                        </a:rPr>
                        <a:t>0</a:t>
                      </a:r>
                    </a:p>
                  </a:txBody>
                  <a:tcPr marL="65113" marR="65113" marT="32557" marB="32557" anchor="ctr"/>
                </a:tc>
                <a:tc>
                  <a:txBody>
                    <a:bodyPr/>
                    <a:lstStyle/>
                    <a:p>
                      <a:pPr marL="0" indent="0" algn="ctr">
                        <a:buFont typeface="Arial" panose="020B0604020202020204" pitchFamily="34" charset="0"/>
                        <a:buNone/>
                      </a:pPr>
                      <a:r>
                        <a:rPr lang="en-CA" sz="1200" dirty="0">
                          <a:latin typeface="Calibri" panose="020F0502020204030204" pitchFamily="34" charset="0"/>
                          <a:cs typeface="Calibri" panose="020F0502020204030204" pitchFamily="34" charset="0"/>
                        </a:rPr>
                        <a:t>1</a:t>
                      </a:r>
                    </a:p>
                  </a:txBody>
                  <a:tcPr marL="65113" marR="65113" marT="32557" marB="32557" anchor="ctr"/>
                </a:tc>
                <a:tc>
                  <a:txBody>
                    <a:bodyPr/>
                    <a:lstStyle/>
                    <a:p>
                      <a:pPr marL="0" indent="0" algn="ctr">
                        <a:buFont typeface="Arial" panose="020B0604020202020204" pitchFamily="34" charset="0"/>
                        <a:buNone/>
                      </a:pPr>
                      <a:r>
                        <a:rPr lang="en-CA" sz="1200" dirty="0">
                          <a:latin typeface="Calibri" panose="020F0502020204030204" pitchFamily="34" charset="0"/>
                          <a:cs typeface="Calibri" panose="020F0502020204030204" pitchFamily="34" charset="0"/>
                        </a:rPr>
                        <a:t>1</a:t>
                      </a:r>
                    </a:p>
                  </a:txBody>
                  <a:tcPr marL="65113" marR="65113" marT="32557" marB="32557" anchor="ctr"/>
                </a:tc>
                <a:tc>
                  <a:txBody>
                    <a:bodyPr/>
                    <a:lstStyle/>
                    <a:p>
                      <a:pPr marL="0" indent="0" algn="ctr">
                        <a:buFont typeface="Arial" panose="020B0604020202020204" pitchFamily="34" charset="0"/>
                        <a:buNone/>
                      </a:pPr>
                      <a:r>
                        <a:rPr lang="en-CA" sz="1200" dirty="0">
                          <a:latin typeface="Calibri" panose="020F0502020204030204" pitchFamily="34" charset="0"/>
                          <a:cs typeface="Calibri" panose="020F0502020204030204" pitchFamily="34" charset="0"/>
                        </a:rPr>
                        <a:t>0</a:t>
                      </a:r>
                    </a:p>
                  </a:txBody>
                  <a:tcPr marL="65113" marR="65113" marT="32557" marB="32557" anchor="ctr"/>
                </a:tc>
                <a:tc>
                  <a:txBody>
                    <a:bodyPr/>
                    <a:lstStyle/>
                    <a:p>
                      <a:pPr marL="0" indent="0" algn="ctr">
                        <a:buFont typeface="Arial" panose="020B0604020202020204" pitchFamily="34" charset="0"/>
                        <a:buNone/>
                      </a:pPr>
                      <a:r>
                        <a:rPr lang="en-CA" sz="1200" dirty="0">
                          <a:latin typeface="Calibri" panose="020F0502020204030204" pitchFamily="34" charset="0"/>
                          <a:cs typeface="Calibri" panose="020F0502020204030204" pitchFamily="34" charset="0"/>
                        </a:rPr>
                        <a:t>1</a:t>
                      </a:r>
                    </a:p>
                  </a:txBody>
                  <a:tcPr marL="65113" marR="65113" marT="32557" marB="32557" anchor="ctr"/>
                </a:tc>
                <a:tc>
                  <a:txBody>
                    <a:bodyPr/>
                    <a:lstStyle/>
                    <a:p>
                      <a:pPr marL="0" indent="0" algn="ctr">
                        <a:buFont typeface="Arial" panose="020B0604020202020204" pitchFamily="34" charset="0"/>
                        <a:buNone/>
                      </a:pPr>
                      <a:r>
                        <a:rPr lang="en-CA" sz="1200" dirty="0">
                          <a:latin typeface="Calibri" panose="020F0502020204030204" pitchFamily="34" charset="0"/>
                          <a:cs typeface="Calibri" panose="020F0502020204030204" pitchFamily="34" charset="0"/>
                        </a:rPr>
                        <a:t>2</a:t>
                      </a:r>
                    </a:p>
                  </a:txBody>
                  <a:tcPr marL="65113" marR="65113" marT="32557" marB="32557" anchor="ctr"/>
                </a:tc>
                <a:tc>
                  <a:txBody>
                    <a:bodyPr/>
                    <a:lstStyle/>
                    <a:p>
                      <a:pPr marL="0" indent="0" algn="ctr">
                        <a:buFont typeface="Arial" panose="020B0604020202020204" pitchFamily="34" charset="0"/>
                        <a:buNone/>
                      </a:pPr>
                      <a:r>
                        <a:rPr lang="en-CA" sz="1200" dirty="0">
                          <a:latin typeface="Calibri" panose="020F0502020204030204" pitchFamily="34" charset="0"/>
                          <a:cs typeface="Calibri" panose="020F0502020204030204" pitchFamily="34" charset="0"/>
                        </a:rPr>
                        <a:t>1</a:t>
                      </a:r>
                    </a:p>
                  </a:txBody>
                  <a:tcPr marL="65113" marR="65113" marT="32557" marB="32557" anchor="ctr"/>
                </a:tc>
                <a:extLst>
                  <a:ext uri="{0D108BD9-81ED-4DB2-BD59-A6C34878D82A}">
                    <a16:rowId xmlns:a16="http://schemas.microsoft.com/office/drawing/2014/main" val="2634622101"/>
                  </a:ext>
                </a:extLst>
              </a:tr>
              <a:tr h="430874">
                <a:tc>
                  <a:txBody>
                    <a:bodyPr/>
                    <a:lstStyle/>
                    <a:p>
                      <a:r>
                        <a:rPr lang="en-CA" sz="1200" dirty="0">
                          <a:latin typeface="Calibri" panose="020F0502020204030204" pitchFamily="34" charset="0"/>
                          <a:cs typeface="Calibri" panose="020F0502020204030204" pitchFamily="34" charset="0"/>
                        </a:rPr>
                        <a:t>Close</a:t>
                      </a:r>
                    </a:p>
                  </a:txBody>
                  <a:tcPr marL="65113" marR="65113" marT="32557" marB="32557" anchor="ctr"/>
                </a:tc>
                <a:tc>
                  <a:txBody>
                    <a:bodyPr/>
                    <a:lstStyle/>
                    <a:p>
                      <a:pPr algn="ctr"/>
                      <a:r>
                        <a:rPr lang="en-CA" sz="1200" dirty="0"/>
                        <a:t>4</a:t>
                      </a:r>
                    </a:p>
                  </a:txBody>
                  <a:tcPr marL="65113" marR="65113" marT="32557" marB="32557" anchor="ctr"/>
                </a:tc>
                <a:tc>
                  <a:txBody>
                    <a:bodyPr/>
                    <a:lstStyle/>
                    <a:p>
                      <a:pPr algn="ctr"/>
                      <a:r>
                        <a:rPr lang="en-CA" sz="1200" dirty="0"/>
                        <a:t>2</a:t>
                      </a:r>
                    </a:p>
                  </a:txBody>
                  <a:tcPr marL="65113" marR="65113" marT="32557" marB="32557" anchor="ctr"/>
                </a:tc>
                <a:tc>
                  <a:txBody>
                    <a:bodyPr/>
                    <a:lstStyle/>
                    <a:p>
                      <a:pPr algn="ctr"/>
                      <a:r>
                        <a:rPr lang="en-CA" sz="1200" dirty="0"/>
                        <a:t>0</a:t>
                      </a:r>
                    </a:p>
                  </a:txBody>
                  <a:tcPr marL="65113" marR="65113" marT="32557" marB="32557" anchor="ctr"/>
                </a:tc>
                <a:tc>
                  <a:txBody>
                    <a:bodyPr/>
                    <a:lstStyle/>
                    <a:p>
                      <a:pPr algn="ctr"/>
                      <a:r>
                        <a:rPr lang="en-CA" sz="1200" dirty="0"/>
                        <a:t>4</a:t>
                      </a:r>
                    </a:p>
                  </a:txBody>
                  <a:tcPr marL="65113" marR="65113" marT="32557" marB="32557" anchor="ctr"/>
                </a:tc>
                <a:tc>
                  <a:txBody>
                    <a:bodyPr/>
                    <a:lstStyle/>
                    <a:p>
                      <a:pPr algn="ctr"/>
                      <a:r>
                        <a:rPr lang="en-CA" sz="1200" dirty="0"/>
                        <a:t>0</a:t>
                      </a:r>
                    </a:p>
                  </a:txBody>
                  <a:tcPr marL="65113" marR="65113" marT="32557" marB="32557" anchor="ctr"/>
                </a:tc>
                <a:tc>
                  <a:txBody>
                    <a:bodyPr/>
                    <a:lstStyle/>
                    <a:p>
                      <a:pPr algn="ctr"/>
                      <a:r>
                        <a:rPr lang="en-CA" sz="1200" dirty="0"/>
                        <a:t>0</a:t>
                      </a:r>
                    </a:p>
                  </a:txBody>
                  <a:tcPr marL="65113" marR="65113" marT="32557" marB="32557" anchor="ctr"/>
                </a:tc>
                <a:tc>
                  <a:txBody>
                    <a:bodyPr/>
                    <a:lstStyle/>
                    <a:p>
                      <a:pPr algn="ctr"/>
                      <a:r>
                        <a:rPr lang="en-CA" sz="1200" dirty="0"/>
                        <a:t>0</a:t>
                      </a:r>
                    </a:p>
                  </a:txBody>
                  <a:tcPr marL="65113" marR="65113" marT="32557" marB="32557" anchor="ctr"/>
                </a:tc>
                <a:tc>
                  <a:txBody>
                    <a:bodyPr/>
                    <a:lstStyle/>
                    <a:p>
                      <a:pPr algn="ctr"/>
                      <a:r>
                        <a:rPr lang="en-CA" sz="1200" dirty="0"/>
                        <a:t>1</a:t>
                      </a:r>
                    </a:p>
                  </a:txBody>
                  <a:tcPr marL="65113" marR="65113" marT="32557" marB="32557" anchor="ctr"/>
                </a:tc>
                <a:tc>
                  <a:txBody>
                    <a:bodyPr/>
                    <a:lstStyle/>
                    <a:p>
                      <a:pPr algn="ctr"/>
                      <a:r>
                        <a:rPr lang="en-CA" sz="1200" dirty="0"/>
                        <a:t>0</a:t>
                      </a:r>
                    </a:p>
                  </a:txBody>
                  <a:tcPr marL="65113" marR="65113" marT="32557" marB="32557" anchor="ctr"/>
                </a:tc>
                <a:tc>
                  <a:txBody>
                    <a:bodyPr/>
                    <a:lstStyle/>
                    <a:p>
                      <a:pPr algn="ctr"/>
                      <a:r>
                        <a:rPr lang="en-CA" sz="1200" dirty="0"/>
                        <a:t>1</a:t>
                      </a:r>
                    </a:p>
                  </a:txBody>
                  <a:tcPr marL="65113" marR="65113" marT="32557" marB="32557" anchor="ctr"/>
                </a:tc>
                <a:tc>
                  <a:txBody>
                    <a:bodyPr/>
                    <a:lstStyle/>
                    <a:p>
                      <a:pPr algn="ctr"/>
                      <a:r>
                        <a:rPr lang="en-CA" sz="1200" dirty="0"/>
                        <a:t>3</a:t>
                      </a:r>
                    </a:p>
                  </a:txBody>
                  <a:tcPr marL="65113" marR="65113" marT="32557" marB="32557" anchor="ctr"/>
                </a:tc>
                <a:tc>
                  <a:txBody>
                    <a:bodyPr/>
                    <a:lstStyle/>
                    <a:p>
                      <a:pPr algn="ctr"/>
                      <a:r>
                        <a:rPr lang="en-CA" sz="1200" dirty="0"/>
                        <a:t>1</a:t>
                      </a:r>
                    </a:p>
                  </a:txBody>
                  <a:tcPr marL="65113" marR="65113" marT="32557" marB="32557" anchor="ctr"/>
                </a:tc>
                <a:extLst>
                  <a:ext uri="{0D108BD9-81ED-4DB2-BD59-A6C34878D82A}">
                    <a16:rowId xmlns:a16="http://schemas.microsoft.com/office/drawing/2014/main" val="1038103851"/>
                  </a:ext>
                </a:extLst>
              </a:tr>
              <a:tr h="430874">
                <a:tc>
                  <a:txBody>
                    <a:bodyPr/>
                    <a:lstStyle/>
                    <a:p>
                      <a:r>
                        <a:rPr lang="en-CA" sz="1200" dirty="0">
                          <a:latin typeface="Calibri" panose="020F0502020204030204" pitchFamily="34" charset="0"/>
                          <a:cs typeface="Calibri" panose="020F0502020204030204" pitchFamily="34" charset="0"/>
                        </a:rPr>
                        <a:t>Relocate Outside</a:t>
                      </a:r>
                      <a:r>
                        <a:rPr lang="en-CA" sz="1200" baseline="0" dirty="0">
                          <a:latin typeface="Calibri" panose="020F0502020204030204" pitchFamily="34" charset="0"/>
                          <a:cs typeface="Calibri" panose="020F0502020204030204" pitchFamily="34" charset="0"/>
                        </a:rPr>
                        <a:t> BLC</a:t>
                      </a:r>
                      <a:endParaRPr lang="en-CA" sz="1200" dirty="0">
                        <a:latin typeface="Calibri" panose="020F0502020204030204" pitchFamily="34" charset="0"/>
                        <a:cs typeface="Calibri" panose="020F0502020204030204" pitchFamily="34" charset="0"/>
                      </a:endParaRPr>
                    </a:p>
                  </a:txBody>
                  <a:tcPr marL="65113" marR="65113" marT="32557" marB="32557" anchor="ctr"/>
                </a:tc>
                <a:tc>
                  <a:txBody>
                    <a:bodyPr/>
                    <a:lstStyle/>
                    <a:p>
                      <a:pPr algn="ctr"/>
                      <a:r>
                        <a:rPr lang="en-CA" sz="1200" dirty="0"/>
                        <a:t>0</a:t>
                      </a:r>
                    </a:p>
                  </a:txBody>
                  <a:tcPr marL="65113" marR="65113" marT="32557" marB="32557" anchor="ctr"/>
                </a:tc>
                <a:tc>
                  <a:txBody>
                    <a:bodyPr/>
                    <a:lstStyle/>
                    <a:p>
                      <a:pPr algn="ctr"/>
                      <a:r>
                        <a:rPr lang="en-CA" sz="1200" dirty="0"/>
                        <a:t>1</a:t>
                      </a:r>
                    </a:p>
                  </a:txBody>
                  <a:tcPr marL="65113" marR="65113" marT="32557" marB="32557" anchor="ctr"/>
                </a:tc>
                <a:tc>
                  <a:txBody>
                    <a:bodyPr/>
                    <a:lstStyle/>
                    <a:p>
                      <a:pPr algn="ctr"/>
                      <a:r>
                        <a:rPr lang="en-CA" sz="1200" dirty="0"/>
                        <a:t>0</a:t>
                      </a:r>
                    </a:p>
                  </a:txBody>
                  <a:tcPr marL="65113" marR="65113" marT="32557" marB="32557" anchor="ctr"/>
                </a:tc>
                <a:tc>
                  <a:txBody>
                    <a:bodyPr/>
                    <a:lstStyle/>
                    <a:p>
                      <a:pPr algn="ctr"/>
                      <a:r>
                        <a:rPr lang="en-CA" sz="1200" dirty="0"/>
                        <a:t>1</a:t>
                      </a:r>
                    </a:p>
                  </a:txBody>
                  <a:tcPr marL="65113" marR="65113" marT="32557" marB="32557" anchor="ctr"/>
                </a:tc>
                <a:tc>
                  <a:txBody>
                    <a:bodyPr/>
                    <a:lstStyle/>
                    <a:p>
                      <a:pPr algn="ctr"/>
                      <a:r>
                        <a:rPr lang="en-CA" sz="1200" dirty="0"/>
                        <a:t>0</a:t>
                      </a:r>
                    </a:p>
                  </a:txBody>
                  <a:tcPr marL="65113" marR="65113" marT="32557" marB="32557" anchor="ctr"/>
                </a:tc>
                <a:tc>
                  <a:txBody>
                    <a:bodyPr/>
                    <a:lstStyle/>
                    <a:p>
                      <a:pPr marL="0" indent="0" algn="ctr">
                        <a:buFont typeface="Arial" panose="020B0604020202020204" pitchFamily="34" charset="0"/>
                        <a:buNone/>
                      </a:pPr>
                      <a:r>
                        <a:rPr lang="en-CA" sz="1200" dirty="0">
                          <a:latin typeface="Calibri" panose="020F0502020204030204" pitchFamily="34" charset="0"/>
                          <a:cs typeface="Calibri" panose="020F0502020204030204" pitchFamily="34" charset="0"/>
                        </a:rPr>
                        <a:t>0</a:t>
                      </a:r>
                    </a:p>
                  </a:txBody>
                  <a:tcPr marL="65113" marR="65113" marT="32557" marB="32557" anchor="ctr"/>
                </a:tc>
                <a:tc>
                  <a:txBody>
                    <a:bodyPr/>
                    <a:lstStyle/>
                    <a:p>
                      <a:pPr marL="0" indent="0" algn="ctr">
                        <a:buFont typeface="Arial" panose="020B0604020202020204" pitchFamily="34" charset="0"/>
                        <a:buNone/>
                      </a:pPr>
                      <a:r>
                        <a:rPr lang="en-CA" sz="1200" dirty="0">
                          <a:latin typeface="Calibri" panose="020F0502020204030204" pitchFamily="34" charset="0"/>
                          <a:cs typeface="Calibri" panose="020F0502020204030204" pitchFamily="34" charset="0"/>
                        </a:rPr>
                        <a:t>0</a:t>
                      </a:r>
                    </a:p>
                  </a:txBody>
                  <a:tcPr marL="65113" marR="65113" marT="32557" marB="32557" anchor="ctr"/>
                </a:tc>
                <a:tc>
                  <a:txBody>
                    <a:bodyPr/>
                    <a:lstStyle/>
                    <a:p>
                      <a:pPr marL="0" indent="0" algn="ctr">
                        <a:buFont typeface="Arial" panose="020B0604020202020204" pitchFamily="34" charset="0"/>
                        <a:buNone/>
                      </a:pPr>
                      <a:r>
                        <a:rPr lang="en-CA" sz="1200" dirty="0">
                          <a:latin typeface="Calibri" panose="020F0502020204030204" pitchFamily="34" charset="0"/>
                          <a:cs typeface="Calibri" panose="020F0502020204030204" pitchFamily="34" charset="0"/>
                        </a:rPr>
                        <a:t>0</a:t>
                      </a:r>
                    </a:p>
                  </a:txBody>
                  <a:tcPr marL="65113" marR="65113" marT="32557" marB="32557" anchor="ctr"/>
                </a:tc>
                <a:tc>
                  <a:txBody>
                    <a:bodyPr/>
                    <a:lstStyle/>
                    <a:p>
                      <a:pPr marL="0" indent="0" algn="ctr">
                        <a:buFont typeface="Arial" panose="020B0604020202020204" pitchFamily="34" charset="0"/>
                        <a:buNone/>
                      </a:pPr>
                      <a:r>
                        <a:rPr lang="en-CA" sz="1200" dirty="0">
                          <a:latin typeface="Calibri" panose="020F0502020204030204" pitchFamily="34" charset="0"/>
                          <a:cs typeface="Calibri" panose="020F0502020204030204" pitchFamily="34" charset="0"/>
                        </a:rPr>
                        <a:t>1</a:t>
                      </a:r>
                    </a:p>
                  </a:txBody>
                  <a:tcPr marL="65113" marR="65113" marT="32557" marB="32557" anchor="ctr"/>
                </a:tc>
                <a:tc>
                  <a:txBody>
                    <a:bodyPr/>
                    <a:lstStyle/>
                    <a:p>
                      <a:pPr marL="0" indent="0" algn="ctr">
                        <a:buFont typeface="Arial" panose="020B0604020202020204" pitchFamily="34" charset="0"/>
                        <a:buNone/>
                      </a:pPr>
                      <a:r>
                        <a:rPr lang="en-CA" sz="1200" dirty="0">
                          <a:latin typeface="Calibri" panose="020F0502020204030204" pitchFamily="34" charset="0"/>
                          <a:cs typeface="Calibri" panose="020F0502020204030204" pitchFamily="34" charset="0"/>
                        </a:rPr>
                        <a:t>2</a:t>
                      </a:r>
                    </a:p>
                  </a:txBody>
                  <a:tcPr marL="65113" marR="65113" marT="32557" marB="32557" anchor="ctr"/>
                </a:tc>
                <a:tc>
                  <a:txBody>
                    <a:bodyPr/>
                    <a:lstStyle/>
                    <a:p>
                      <a:pPr marL="0" indent="0" algn="ctr">
                        <a:buFont typeface="Arial" panose="020B0604020202020204" pitchFamily="34" charset="0"/>
                        <a:buNone/>
                      </a:pPr>
                      <a:r>
                        <a:rPr lang="en-CA" sz="1200" dirty="0">
                          <a:latin typeface="Calibri" panose="020F0502020204030204" pitchFamily="34" charset="0"/>
                          <a:cs typeface="Calibri" panose="020F0502020204030204" pitchFamily="34" charset="0"/>
                        </a:rPr>
                        <a:t>0</a:t>
                      </a:r>
                    </a:p>
                  </a:txBody>
                  <a:tcPr marL="65113" marR="65113" marT="32557" marB="32557" anchor="ctr"/>
                </a:tc>
                <a:tc>
                  <a:txBody>
                    <a:bodyPr/>
                    <a:lstStyle/>
                    <a:p>
                      <a:pPr marL="0" indent="0" algn="ctr">
                        <a:buFont typeface="Arial" panose="020B0604020202020204" pitchFamily="34" charset="0"/>
                        <a:buNone/>
                      </a:pPr>
                      <a:r>
                        <a:rPr lang="en-CA" sz="1200" dirty="0">
                          <a:latin typeface="Calibri" panose="020F0502020204030204" pitchFamily="34" charset="0"/>
                          <a:cs typeface="Calibri" panose="020F0502020204030204" pitchFamily="34" charset="0"/>
                        </a:rPr>
                        <a:t>2</a:t>
                      </a:r>
                    </a:p>
                  </a:txBody>
                  <a:tcPr marL="65113" marR="65113" marT="32557" marB="32557" anchor="ctr"/>
                </a:tc>
                <a:extLst>
                  <a:ext uri="{0D108BD9-81ED-4DB2-BD59-A6C34878D82A}">
                    <a16:rowId xmlns:a16="http://schemas.microsoft.com/office/drawing/2014/main" val="1069585012"/>
                  </a:ext>
                </a:extLst>
              </a:tr>
            </a:tbl>
          </a:graphicData>
        </a:graphic>
      </p:graphicFrame>
    </p:spTree>
    <p:extLst>
      <p:ext uri="{BB962C8B-B14F-4D97-AF65-F5344CB8AC3E}">
        <p14:creationId xmlns:p14="http://schemas.microsoft.com/office/powerpoint/2010/main" val="747343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47A878-4E18-A247-8965-AA1E87165D39}"/>
              </a:ext>
            </a:extLst>
          </p:cNvPr>
          <p:cNvSpPr>
            <a:spLocks noGrp="1"/>
          </p:cNvSpPr>
          <p:nvPr>
            <p:ph type="ctrTitle"/>
          </p:nvPr>
        </p:nvSpPr>
        <p:spPr/>
        <p:txBody>
          <a:bodyPr>
            <a:normAutofit/>
          </a:bodyPr>
          <a:lstStyle/>
          <a:p>
            <a:r>
              <a:rPr lang="en-US" dirty="0"/>
              <a:t>Action Plan</a:t>
            </a:r>
          </a:p>
        </p:txBody>
      </p:sp>
      <p:sp>
        <p:nvSpPr>
          <p:cNvPr id="2" name="Slide Number Placeholder 1"/>
          <p:cNvSpPr>
            <a:spLocks noGrp="1"/>
          </p:cNvSpPr>
          <p:nvPr>
            <p:ph type="sldNum" sz="quarter" idx="12"/>
          </p:nvPr>
        </p:nvSpPr>
        <p:spPr/>
        <p:txBody>
          <a:bodyPr/>
          <a:lstStyle/>
          <a:p>
            <a:fld id="{892C9D51-0105-6642-98BC-98C2D2D8A959}" type="slidenum">
              <a:rPr lang="en-US" smtClean="0"/>
              <a:t>35</a:t>
            </a:fld>
            <a:endParaRPr lang="en-US" dirty="0"/>
          </a:p>
        </p:txBody>
      </p:sp>
    </p:spTree>
    <p:extLst>
      <p:ext uri="{BB962C8B-B14F-4D97-AF65-F5344CB8AC3E}">
        <p14:creationId xmlns:p14="http://schemas.microsoft.com/office/powerpoint/2010/main" val="1407592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Summary</a:t>
            </a:r>
          </a:p>
        </p:txBody>
      </p:sp>
      <p:sp>
        <p:nvSpPr>
          <p:cNvPr id="8" name="Content Placeholder 7">
            <a:extLst>
              <a:ext uri="{FF2B5EF4-FFF2-40B4-BE49-F238E27FC236}">
                <a16:creationId xmlns:a16="http://schemas.microsoft.com/office/drawing/2014/main" id="{E5AA0C78-5D66-E54E-8261-4479C7FE734A}"/>
              </a:ext>
            </a:extLst>
          </p:cNvPr>
          <p:cNvSpPr>
            <a:spLocks noGrp="1"/>
          </p:cNvSpPr>
          <p:nvPr>
            <p:ph idx="1"/>
          </p:nvPr>
        </p:nvSpPr>
        <p:spPr/>
        <p:txBody>
          <a:bodyPr>
            <a:normAutofit fontScale="92500" lnSpcReduction="10000"/>
          </a:bodyPr>
          <a:lstStyle/>
          <a:p>
            <a:r>
              <a:rPr lang="en-US" sz="1500" dirty="0"/>
              <a:t>As part of the Local Business Survey Action Plan, the EDA’s Business Resource Advisor will reach out to each community to present this report and to introduce herself and her services. She will also learn more about the community’s businesses and get input to help shape the Business Supports Program.</a:t>
            </a:r>
          </a:p>
          <a:p>
            <a:r>
              <a:rPr lang="en-US" sz="1500" dirty="0"/>
              <a:t>The Action Plan employs economic development best practices to increase local tax revenues, create jobs, and help support the economic health and quality of life in Big Lakes County - High Prairie - Swan Hills. It has four main actions, which are to:</a:t>
            </a:r>
          </a:p>
          <a:p>
            <a:pPr lvl="1">
              <a:buAutoNum type="arabicPeriod"/>
            </a:pPr>
            <a:r>
              <a:rPr lang="en-US" sz="1100" dirty="0"/>
              <a:t>Improve supports for local businesses (Business Supports Program)</a:t>
            </a:r>
          </a:p>
          <a:p>
            <a:pPr lvl="1">
              <a:buAutoNum type="arabicPeriod"/>
            </a:pPr>
            <a:r>
              <a:rPr lang="en-US" sz="1100" dirty="0"/>
              <a:t>Address priorities identified by businesses (availability of </a:t>
            </a:r>
            <a:r>
              <a:rPr lang="en-US" sz="1100" dirty="0" err="1"/>
              <a:t>labour</a:t>
            </a:r>
            <a:r>
              <a:rPr lang="en-US" sz="1100" dirty="0"/>
              <a:t>, especially skilled; development/building permit process; internet and cell service; municipal property taxes; and roads).</a:t>
            </a:r>
          </a:p>
          <a:p>
            <a:pPr lvl="1">
              <a:buAutoNum type="arabicPeriod"/>
            </a:pPr>
            <a:r>
              <a:rPr lang="en-US" sz="1100" dirty="0"/>
              <a:t>Address other concerns raised from this study (business planning, start-up levels, youth entrepreneurship, HR, best practices, information gaps, market diversification)</a:t>
            </a:r>
          </a:p>
          <a:p>
            <a:pPr lvl="1">
              <a:buAutoNum type="arabicPeriod"/>
            </a:pPr>
            <a:r>
              <a:rPr lang="en-US" sz="1100" dirty="0"/>
              <a:t>Reach out to green (growth) and red flag (at risk) businesses </a:t>
            </a:r>
          </a:p>
          <a:p>
            <a:r>
              <a:rPr lang="en-US" sz="1500" dirty="0"/>
              <a:t>Anticipated results:</a:t>
            </a:r>
          </a:p>
          <a:p>
            <a:pPr lvl="1">
              <a:buAutoNum type="arabicPeriod"/>
            </a:pPr>
            <a:r>
              <a:rPr lang="en-US" sz="1100" dirty="0"/>
              <a:t>Businesses feel supported and the number of businesses accessing available resources increases</a:t>
            </a:r>
          </a:p>
          <a:p>
            <a:pPr lvl="1">
              <a:buAutoNum type="arabicPeriod"/>
            </a:pPr>
            <a:r>
              <a:rPr lang="en-US" sz="1100" dirty="0"/>
              <a:t>Satisfaction levels for the business factors of highest priority increase</a:t>
            </a:r>
          </a:p>
          <a:p>
            <a:pPr lvl="1">
              <a:buAutoNum type="arabicPeriod"/>
            </a:pPr>
            <a:r>
              <a:rPr lang="en-US" sz="1100" dirty="0"/>
              <a:t>Feedback shows that more business are planning, starting, owned by youth, employing HR best practices, filling information gaps, and diversifying their markets</a:t>
            </a:r>
          </a:p>
          <a:p>
            <a:pPr lvl="1">
              <a:buAutoNum type="arabicPeriod"/>
            </a:pPr>
            <a:r>
              <a:rPr lang="en-US" sz="1100" dirty="0"/>
              <a:t>There is a decrease in red flags (business closures, relocations, and downsizes) and an increase in green flags (growth businesses)</a:t>
            </a:r>
          </a:p>
          <a:p>
            <a:pPr>
              <a:buAutoNum type="arabicPeriod"/>
            </a:pPr>
            <a:endParaRPr lang="en-US" sz="1400" dirty="0"/>
          </a:p>
          <a:p>
            <a:pPr>
              <a:buAutoNum type="arabicPeriod"/>
            </a:pPr>
            <a:endParaRPr lang="en-US" sz="1400" dirty="0"/>
          </a:p>
          <a:p>
            <a:pPr>
              <a:buAutoNum type="arabicPeriod"/>
            </a:pPr>
            <a:endParaRPr lang="en-US" sz="1400" dirty="0"/>
          </a:p>
        </p:txBody>
      </p:sp>
      <p:sp>
        <p:nvSpPr>
          <p:cNvPr id="3" name="Slide Number Placeholder 2"/>
          <p:cNvSpPr>
            <a:spLocks noGrp="1"/>
          </p:cNvSpPr>
          <p:nvPr>
            <p:ph type="sldNum" sz="quarter" idx="12"/>
          </p:nvPr>
        </p:nvSpPr>
        <p:spPr/>
        <p:txBody>
          <a:bodyPr/>
          <a:lstStyle/>
          <a:p>
            <a:fld id="{892C9D51-0105-6642-98BC-98C2D2D8A959}" type="slidenum">
              <a:rPr lang="en-US" smtClean="0"/>
              <a:pPr/>
              <a:t>36</a:t>
            </a:fld>
            <a:endParaRPr lang="en-US" dirty="0"/>
          </a:p>
        </p:txBody>
      </p:sp>
    </p:spTree>
    <p:extLst>
      <p:ext uri="{BB962C8B-B14F-4D97-AF65-F5344CB8AC3E}">
        <p14:creationId xmlns:p14="http://schemas.microsoft.com/office/powerpoint/2010/main" val="2537891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8" name="Content Placeholder 7">
            <a:extLst>
              <a:ext uri="{FF2B5EF4-FFF2-40B4-BE49-F238E27FC236}">
                <a16:creationId xmlns:a16="http://schemas.microsoft.com/office/drawing/2014/main" id="{E5AA0C78-5D66-E54E-8261-4479C7FE734A}"/>
              </a:ext>
            </a:extLst>
          </p:cNvPr>
          <p:cNvSpPr>
            <a:spLocks noGrp="1"/>
          </p:cNvSpPr>
          <p:nvPr>
            <p:ph idx="1"/>
          </p:nvPr>
        </p:nvSpPr>
        <p:spPr/>
        <p:txBody>
          <a:bodyPr>
            <a:normAutofit fontScale="85000" lnSpcReduction="20000"/>
          </a:bodyPr>
          <a:lstStyle/>
          <a:p>
            <a:pPr marL="0" indent="0">
              <a:buNone/>
            </a:pPr>
            <a:r>
              <a:rPr lang="en-US" sz="1800" b="1" dirty="0"/>
              <a:t>Improve supports for local businesses. </a:t>
            </a:r>
          </a:p>
          <a:p>
            <a:pPr marL="0" indent="0">
              <a:buNone/>
            </a:pPr>
            <a:endParaRPr lang="en-US" sz="1600" dirty="0"/>
          </a:p>
          <a:p>
            <a:pPr marL="0" indent="0">
              <a:buNone/>
            </a:pPr>
            <a:r>
              <a:rPr lang="en-US" sz="1600" dirty="0"/>
              <a:t>As part of its CARES project, the EDA is developing a </a:t>
            </a:r>
            <a:r>
              <a:rPr lang="en-US" sz="1600" b="1" dirty="0"/>
              <a:t>Business Supports Program (BSP) </a:t>
            </a:r>
            <a:r>
              <a:rPr lang="en-US" sz="1600" dirty="0"/>
              <a:t>:</a:t>
            </a:r>
          </a:p>
          <a:p>
            <a:pPr>
              <a:buAutoNum type="alphaLcParenR"/>
            </a:pPr>
            <a:r>
              <a:rPr lang="en-US" sz="1600" dirty="0"/>
              <a:t>Engage a Business Resources Advisor to work one-on-one with companies to connect them to available local, provincial, and federal resources (</a:t>
            </a:r>
            <a:r>
              <a:rPr lang="en-CA" sz="1600" dirty="0"/>
              <a:t>2018/2019)</a:t>
            </a:r>
          </a:p>
          <a:p>
            <a:pPr>
              <a:buAutoNum type="alphaLcParenR"/>
            </a:pPr>
            <a:r>
              <a:rPr lang="en-CA" sz="1600" dirty="0"/>
              <a:t>Develop an online business resources hub and business directory (October 2018)</a:t>
            </a:r>
          </a:p>
          <a:p>
            <a:pPr>
              <a:buAutoNum type="alphaLcParenR"/>
            </a:pPr>
            <a:r>
              <a:rPr lang="en-CA" sz="1600" dirty="0"/>
              <a:t>Present a series of helpful workshops that address common issues faced by the business community (2018/2019) </a:t>
            </a:r>
          </a:p>
          <a:p>
            <a:pPr>
              <a:buAutoNum type="alphaLcParenR"/>
            </a:pPr>
            <a:r>
              <a:rPr lang="en-CA" sz="1600" dirty="0"/>
              <a:t>Provide Research &amp; Analysis Services to individual businesses and councils, and to support BSP initiatives (2018/2019)</a:t>
            </a:r>
          </a:p>
          <a:p>
            <a:pPr>
              <a:buAutoNum type="alphaLcParenR"/>
            </a:pPr>
            <a:r>
              <a:rPr lang="en-CA" sz="1600" dirty="0"/>
              <a:t>Develop a comprehensive and up-to-date list of resources </a:t>
            </a:r>
            <a:r>
              <a:rPr lang="mr-IN" sz="1600" dirty="0"/>
              <a:t>–</a:t>
            </a:r>
            <a:r>
              <a:rPr lang="en-CA" sz="1600" dirty="0"/>
              <a:t> local, provincial, federal </a:t>
            </a:r>
            <a:r>
              <a:rPr lang="mr-IN" sz="1600" dirty="0"/>
              <a:t>–</a:t>
            </a:r>
            <a:r>
              <a:rPr lang="en-CA" sz="1600" dirty="0"/>
              <a:t> and increase the # of local businesses accessing these (September 2018) </a:t>
            </a:r>
          </a:p>
          <a:p>
            <a:pPr>
              <a:buAutoNum type="alphaLcParenR"/>
            </a:pPr>
            <a:r>
              <a:rPr lang="en-CA" sz="1600" dirty="0"/>
              <a:t>Continue to develop partnerships with out business supports organizations within and outside of the region (2018/2019)</a:t>
            </a:r>
          </a:p>
          <a:p>
            <a:pPr>
              <a:buAutoNum type="alphaLcParenR"/>
            </a:pPr>
            <a:endParaRPr lang="en-CA" sz="1600" dirty="0"/>
          </a:p>
          <a:p>
            <a:pPr marL="0" indent="0">
              <a:buNone/>
            </a:pPr>
            <a:r>
              <a:rPr lang="en-CA" sz="1600" dirty="0"/>
              <a:t>Outcome: </a:t>
            </a:r>
            <a:r>
              <a:rPr lang="en-US" sz="1600" dirty="0"/>
              <a:t>Businesses feel supported and the number of businesses accessing available resources increases</a:t>
            </a:r>
          </a:p>
          <a:p>
            <a:pPr marL="0" indent="0">
              <a:buNone/>
            </a:pPr>
            <a:endParaRPr lang="en-US" sz="1400" dirty="0"/>
          </a:p>
          <a:p>
            <a:pPr marL="0" indent="0">
              <a:buNone/>
            </a:pPr>
            <a:endParaRPr lang="en-US" sz="1400" dirty="0"/>
          </a:p>
        </p:txBody>
      </p:sp>
      <p:sp>
        <p:nvSpPr>
          <p:cNvPr id="3" name="TextBox 2"/>
          <p:cNvSpPr txBox="1"/>
          <p:nvPr/>
        </p:nvSpPr>
        <p:spPr>
          <a:xfrm>
            <a:off x="457200" y="205979"/>
            <a:ext cx="8328682" cy="646331"/>
          </a:xfrm>
          <a:prstGeom prst="rect">
            <a:avLst/>
          </a:prstGeom>
          <a:noFill/>
        </p:spPr>
        <p:txBody>
          <a:bodyPr wrap="square" rtlCol="0">
            <a:spAutoFit/>
          </a:bodyPr>
          <a:lstStyle/>
          <a:p>
            <a:r>
              <a:rPr lang="en-US" sz="3600" dirty="0">
                <a:solidFill>
                  <a:srgbClr val="FFFFFF"/>
                </a:solidFill>
              </a:rPr>
              <a:t>Action 1</a:t>
            </a:r>
          </a:p>
        </p:txBody>
      </p:sp>
      <p:sp>
        <p:nvSpPr>
          <p:cNvPr id="4" name="Slide Number Placeholder 3"/>
          <p:cNvSpPr>
            <a:spLocks noGrp="1"/>
          </p:cNvSpPr>
          <p:nvPr>
            <p:ph type="sldNum" sz="quarter" idx="12"/>
          </p:nvPr>
        </p:nvSpPr>
        <p:spPr/>
        <p:txBody>
          <a:bodyPr/>
          <a:lstStyle/>
          <a:p>
            <a:fld id="{892C9D51-0105-6642-98BC-98C2D2D8A959}" type="slidenum">
              <a:rPr lang="en-US" smtClean="0"/>
              <a:pPr/>
              <a:t>37</a:t>
            </a:fld>
            <a:endParaRPr lang="en-US" dirty="0"/>
          </a:p>
        </p:txBody>
      </p:sp>
    </p:spTree>
    <p:extLst>
      <p:ext uri="{BB962C8B-B14F-4D97-AF65-F5344CB8AC3E}">
        <p14:creationId xmlns:p14="http://schemas.microsoft.com/office/powerpoint/2010/main" val="1488956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8" name="Content Placeholder 7">
            <a:extLst>
              <a:ext uri="{FF2B5EF4-FFF2-40B4-BE49-F238E27FC236}">
                <a16:creationId xmlns:a16="http://schemas.microsoft.com/office/drawing/2014/main" id="{E5AA0C78-5D66-E54E-8261-4479C7FE734A}"/>
              </a:ext>
            </a:extLst>
          </p:cNvPr>
          <p:cNvSpPr>
            <a:spLocks noGrp="1"/>
          </p:cNvSpPr>
          <p:nvPr>
            <p:ph idx="1"/>
          </p:nvPr>
        </p:nvSpPr>
        <p:spPr/>
        <p:txBody>
          <a:bodyPr>
            <a:normAutofit fontScale="92500" lnSpcReduction="10000"/>
          </a:bodyPr>
          <a:lstStyle/>
          <a:p>
            <a:pPr marL="0" indent="0">
              <a:buNone/>
            </a:pPr>
            <a:r>
              <a:rPr lang="en-US" sz="1500" b="1" dirty="0"/>
              <a:t>Address priorities identified by businesses surveyed.</a:t>
            </a:r>
          </a:p>
          <a:p>
            <a:pPr marL="0" indent="0">
              <a:buNone/>
            </a:pPr>
            <a:endParaRPr lang="en-US" sz="1500" dirty="0"/>
          </a:p>
          <a:p>
            <a:pPr marL="0" indent="0">
              <a:buNone/>
            </a:pPr>
            <a:r>
              <a:rPr lang="en-US" sz="1500" dirty="0"/>
              <a:t>The Business Resources Advisor will first follow up with businesses surveyed to better understand these priorities. Further actions with relevant departments could include:</a:t>
            </a:r>
          </a:p>
          <a:p>
            <a:pPr>
              <a:buAutoNum type="alphaLcParenR"/>
            </a:pPr>
            <a:r>
              <a:rPr lang="en-US" sz="1500" dirty="0"/>
              <a:t>Determine </a:t>
            </a:r>
            <a:r>
              <a:rPr lang="en-US" sz="1500" b="1" dirty="0"/>
              <a:t>skills gaps in the </a:t>
            </a:r>
            <a:r>
              <a:rPr lang="en-US" sz="1500" b="1" dirty="0" err="1"/>
              <a:t>labour</a:t>
            </a:r>
            <a:r>
              <a:rPr lang="en-US" sz="1500" b="1" dirty="0"/>
              <a:t> market </a:t>
            </a:r>
            <a:r>
              <a:rPr lang="en-US" sz="1500" dirty="0"/>
              <a:t>and work with educational institutions to develop these (</a:t>
            </a:r>
            <a:r>
              <a:rPr lang="en-CA" sz="1500" dirty="0"/>
              <a:t>TBD)</a:t>
            </a:r>
          </a:p>
          <a:p>
            <a:pPr>
              <a:buAutoNum type="alphaLcParenR"/>
            </a:pPr>
            <a:r>
              <a:rPr lang="en-CA" sz="1500" dirty="0"/>
              <a:t>Conduct an internal audit of the </a:t>
            </a:r>
            <a:r>
              <a:rPr lang="en-CA" sz="1500" b="1" dirty="0"/>
              <a:t>development/building permit process</a:t>
            </a:r>
            <a:r>
              <a:rPr lang="en-CA" sz="1500" dirty="0"/>
              <a:t>; compare with other communities; streamline if needed; communicate results to companies (TBD)</a:t>
            </a:r>
          </a:p>
          <a:p>
            <a:pPr>
              <a:buAutoNum type="alphaLcParenR"/>
            </a:pPr>
            <a:r>
              <a:rPr lang="en-CA" sz="1500" dirty="0"/>
              <a:t>Communicate progress to date and plans for the short and long-term to improve </a:t>
            </a:r>
            <a:r>
              <a:rPr lang="en-CA" sz="1500" b="1" dirty="0"/>
              <a:t>cellular and Internet connectivity</a:t>
            </a:r>
            <a:r>
              <a:rPr lang="en-CA" sz="1500" dirty="0"/>
              <a:t> (Sept. </a:t>
            </a:r>
            <a:r>
              <a:rPr lang="mr-IN" sz="1500" dirty="0"/>
              <a:t>–</a:t>
            </a:r>
            <a:r>
              <a:rPr lang="en-CA" sz="1500" dirty="0"/>
              <a:t> Dec. 2018)</a:t>
            </a:r>
          </a:p>
          <a:p>
            <a:pPr>
              <a:buAutoNum type="alphaLcParenR"/>
            </a:pPr>
            <a:r>
              <a:rPr lang="en-CA" sz="1500" dirty="0"/>
              <a:t>Review and compare </a:t>
            </a:r>
            <a:r>
              <a:rPr lang="en-CA" sz="1500" b="1" dirty="0"/>
              <a:t>municipal taxes </a:t>
            </a:r>
            <a:r>
              <a:rPr lang="en-CA" sz="1500" dirty="0"/>
              <a:t>and trends with other communities; share report with businesses; explain tax rates (TBD)</a:t>
            </a:r>
          </a:p>
          <a:p>
            <a:pPr>
              <a:buAutoNum type="alphaLcParenR"/>
            </a:pPr>
            <a:r>
              <a:rPr lang="en-CA" sz="1500" dirty="0"/>
              <a:t>Determine why companies are dissatisfied with roads and which local and provincial </a:t>
            </a:r>
            <a:r>
              <a:rPr lang="en-CA" sz="1500" b="1" dirty="0"/>
              <a:t>roads</a:t>
            </a:r>
            <a:r>
              <a:rPr lang="en-CA" sz="1500" dirty="0"/>
              <a:t> in particular; explore and explain plan possible improvements (TBD)</a:t>
            </a:r>
          </a:p>
          <a:p>
            <a:pPr>
              <a:buAutoNum type="alphaLcParenR"/>
            </a:pPr>
            <a:endParaRPr lang="en-CA" sz="1500" dirty="0"/>
          </a:p>
          <a:p>
            <a:pPr marL="0" lvl="1" indent="0">
              <a:buNone/>
            </a:pPr>
            <a:r>
              <a:rPr lang="en-US" sz="1500" dirty="0"/>
              <a:t>Outcome: Satisfaction levels for the business factors of highest priority increase</a:t>
            </a:r>
          </a:p>
          <a:p>
            <a:pPr marL="0" indent="0">
              <a:buNone/>
            </a:pPr>
            <a:endParaRPr lang="en-US" sz="1400" dirty="0"/>
          </a:p>
          <a:p>
            <a:pPr marL="0" indent="0">
              <a:buNone/>
            </a:pPr>
            <a:endParaRPr lang="en-US" sz="1400" dirty="0"/>
          </a:p>
          <a:p>
            <a:pPr marL="0" indent="0">
              <a:buNone/>
            </a:pPr>
            <a:endParaRPr lang="en-US" sz="1400" dirty="0"/>
          </a:p>
        </p:txBody>
      </p:sp>
      <p:sp>
        <p:nvSpPr>
          <p:cNvPr id="3" name="TextBox 2"/>
          <p:cNvSpPr txBox="1"/>
          <p:nvPr/>
        </p:nvSpPr>
        <p:spPr>
          <a:xfrm>
            <a:off x="457200" y="205979"/>
            <a:ext cx="8328682" cy="646331"/>
          </a:xfrm>
          <a:prstGeom prst="rect">
            <a:avLst/>
          </a:prstGeom>
          <a:noFill/>
        </p:spPr>
        <p:txBody>
          <a:bodyPr wrap="square" rtlCol="0">
            <a:spAutoFit/>
          </a:bodyPr>
          <a:lstStyle/>
          <a:p>
            <a:r>
              <a:rPr lang="en-US" sz="3600" dirty="0">
                <a:solidFill>
                  <a:srgbClr val="FFFFFF"/>
                </a:solidFill>
              </a:rPr>
              <a:t>Action 2</a:t>
            </a:r>
          </a:p>
        </p:txBody>
      </p:sp>
      <p:sp>
        <p:nvSpPr>
          <p:cNvPr id="4" name="Slide Number Placeholder 3"/>
          <p:cNvSpPr>
            <a:spLocks noGrp="1"/>
          </p:cNvSpPr>
          <p:nvPr>
            <p:ph type="sldNum" sz="quarter" idx="12"/>
          </p:nvPr>
        </p:nvSpPr>
        <p:spPr/>
        <p:txBody>
          <a:bodyPr/>
          <a:lstStyle/>
          <a:p>
            <a:fld id="{892C9D51-0105-6642-98BC-98C2D2D8A959}" type="slidenum">
              <a:rPr lang="en-US" smtClean="0"/>
              <a:pPr/>
              <a:t>38</a:t>
            </a:fld>
            <a:endParaRPr lang="en-US" dirty="0"/>
          </a:p>
        </p:txBody>
      </p:sp>
    </p:spTree>
    <p:extLst>
      <p:ext uri="{BB962C8B-B14F-4D97-AF65-F5344CB8AC3E}">
        <p14:creationId xmlns:p14="http://schemas.microsoft.com/office/powerpoint/2010/main" val="845618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8" name="Content Placeholder 7">
            <a:extLst>
              <a:ext uri="{FF2B5EF4-FFF2-40B4-BE49-F238E27FC236}">
                <a16:creationId xmlns:a16="http://schemas.microsoft.com/office/drawing/2014/main" id="{E5AA0C78-5D66-E54E-8261-4479C7FE734A}"/>
              </a:ext>
            </a:extLst>
          </p:cNvPr>
          <p:cNvSpPr>
            <a:spLocks noGrp="1"/>
          </p:cNvSpPr>
          <p:nvPr>
            <p:ph idx="1"/>
          </p:nvPr>
        </p:nvSpPr>
        <p:spPr/>
        <p:txBody>
          <a:bodyPr>
            <a:normAutofit fontScale="92500" lnSpcReduction="10000"/>
          </a:bodyPr>
          <a:lstStyle/>
          <a:p>
            <a:pPr marL="57150" indent="0">
              <a:buNone/>
            </a:pPr>
            <a:r>
              <a:rPr lang="en-US" sz="1400" b="1" dirty="0"/>
              <a:t>Address other concerns raised from this study.</a:t>
            </a:r>
          </a:p>
          <a:p>
            <a:pPr marL="57150" indent="0">
              <a:buNone/>
            </a:pPr>
            <a:endParaRPr lang="en-US" sz="1400" b="1" dirty="0"/>
          </a:p>
          <a:p>
            <a:pPr marL="0" indent="0">
              <a:buNone/>
            </a:pPr>
            <a:r>
              <a:rPr lang="en-US" sz="1500" dirty="0"/>
              <a:t>The survey helped to identify topics for the Business Supports Program. The program will focus on these in its tools and resources, and workshops and other activities:</a:t>
            </a:r>
          </a:p>
          <a:p>
            <a:pPr>
              <a:buAutoNum type="alphaLcParenR"/>
            </a:pPr>
            <a:r>
              <a:rPr lang="en-US" sz="1500" dirty="0"/>
              <a:t>Deliver business planning tools, workshops, and resources, focusing on succession, growth projections, HR, business and marketing plans, etc. (TBD)</a:t>
            </a:r>
            <a:endParaRPr lang="en-US" sz="1500" b="1" dirty="0"/>
          </a:p>
          <a:p>
            <a:pPr>
              <a:buAutoNum type="alphaLcParenR"/>
            </a:pPr>
            <a:r>
              <a:rPr lang="en-CA" sz="1500" dirty="0"/>
              <a:t>Market research and analysis services (On-going)</a:t>
            </a:r>
          </a:p>
          <a:p>
            <a:pPr>
              <a:buAutoNum type="alphaLcParenR"/>
            </a:pPr>
            <a:r>
              <a:rPr lang="en-CA" sz="1500" dirty="0"/>
              <a:t>Communicate market diversification benefits and educate the business community about programs to support diversification (TBD)</a:t>
            </a:r>
          </a:p>
          <a:p>
            <a:pPr>
              <a:buAutoNum type="alphaLcParenR"/>
            </a:pPr>
            <a:r>
              <a:rPr lang="en-CA" sz="1500" dirty="0"/>
              <a:t>Support youth entrepreneurship in the area (TBD)</a:t>
            </a:r>
          </a:p>
          <a:p>
            <a:pPr>
              <a:buAutoNum type="alphaLcParenR"/>
            </a:pPr>
            <a:r>
              <a:rPr lang="en-CA" sz="1500" dirty="0"/>
              <a:t>Encourage and support start-ups (TBD)</a:t>
            </a:r>
          </a:p>
          <a:p>
            <a:pPr marL="0" indent="0">
              <a:buNone/>
            </a:pPr>
            <a:endParaRPr lang="en-CA" sz="1500" dirty="0"/>
          </a:p>
          <a:p>
            <a:pPr marL="0" indent="0">
              <a:buNone/>
            </a:pPr>
            <a:r>
              <a:rPr lang="en-US" sz="1500" dirty="0"/>
              <a:t>Outcome: </a:t>
            </a:r>
            <a:r>
              <a:rPr lang="en-US" sz="1600" dirty="0"/>
              <a:t>Feedback shows that more business are planning, starting, owned by youth, employing HR best practices, filling information gaps, and diversifying their markets</a:t>
            </a:r>
          </a:p>
          <a:p>
            <a:pPr marL="0" indent="0">
              <a:buNone/>
            </a:pPr>
            <a:endParaRPr lang="en-US" sz="1400" dirty="0"/>
          </a:p>
          <a:p>
            <a:pPr marL="0" indent="0">
              <a:buNone/>
            </a:pPr>
            <a:endParaRPr lang="en-US" sz="1400" dirty="0"/>
          </a:p>
          <a:p>
            <a:pPr marL="0" indent="0">
              <a:buNone/>
            </a:pPr>
            <a:endParaRPr lang="en-US" sz="1400" dirty="0"/>
          </a:p>
        </p:txBody>
      </p:sp>
      <p:sp>
        <p:nvSpPr>
          <p:cNvPr id="3" name="TextBox 2"/>
          <p:cNvSpPr txBox="1"/>
          <p:nvPr/>
        </p:nvSpPr>
        <p:spPr>
          <a:xfrm>
            <a:off x="457200" y="205979"/>
            <a:ext cx="8328682" cy="646331"/>
          </a:xfrm>
          <a:prstGeom prst="rect">
            <a:avLst/>
          </a:prstGeom>
          <a:noFill/>
        </p:spPr>
        <p:txBody>
          <a:bodyPr wrap="square" rtlCol="0">
            <a:spAutoFit/>
          </a:bodyPr>
          <a:lstStyle/>
          <a:p>
            <a:r>
              <a:rPr lang="en-US" sz="3600" dirty="0">
                <a:solidFill>
                  <a:srgbClr val="FFFFFF"/>
                </a:solidFill>
              </a:rPr>
              <a:t>Action 3</a:t>
            </a:r>
          </a:p>
        </p:txBody>
      </p:sp>
      <p:sp>
        <p:nvSpPr>
          <p:cNvPr id="4" name="Slide Number Placeholder 3"/>
          <p:cNvSpPr>
            <a:spLocks noGrp="1"/>
          </p:cNvSpPr>
          <p:nvPr>
            <p:ph type="sldNum" sz="quarter" idx="12"/>
          </p:nvPr>
        </p:nvSpPr>
        <p:spPr/>
        <p:txBody>
          <a:bodyPr/>
          <a:lstStyle/>
          <a:p>
            <a:fld id="{892C9D51-0105-6642-98BC-98C2D2D8A959}" type="slidenum">
              <a:rPr lang="en-US" smtClean="0"/>
              <a:pPr/>
              <a:t>39</a:t>
            </a:fld>
            <a:endParaRPr lang="en-US" dirty="0"/>
          </a:p>
        </p:txBody>
      </p:sp>
    </p:spTree>
    <p:extLst>
      <p:ext uri="{BB962C8B-B14F-4D97-AF65-F5344CB8AC3E}">
        <p14:creationId xmlns:p14="http://schemas.microsoft.com/office/powerpoint/2010/main" val="207612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914400">
              <a:spcBef>
                <a:spcPts val="0"/>
              </a:spcBef>
              <a:defRPr/>
            </a:pPr>
            <a:r>
              <a:rPr lang="en-US" sz="3600" dirty="0"/>
              <a:t>Objectives</a:t>
            </a:r>
          </a:p>
        </p:txBody>
      </p:sp>
      <p:sp>
        <p:nvSpPr>
          <p:cNvPr id="3" name="Content Placeholder 2"/>
          <p:cNvSpPr>
            <a:spLocks noGrp="1"/>
          </p:cNvSpPr>
          <p:nvPr>
            <p:ph idx="1"/>
          </p:nvPr>
        </p:nvSpPr>
        <p:spPr/>
        <p:txBody>
          <a:bodyPr>
            <a:normAutofit fontScale="92500"/>
          </a:bodyPr>
          <a:lstStyle/>
          <a:p>
            <a:pPr marL="0" indent="0" algn="just" defTabSz="914400">
              <a:lnSpc>
                <a:spcPct val="120000"/>
              </a:lnSpc>
              <a:spcBef>
                <a:spcPts val="0"/>
              </a:spcBef>
              <a:buNone/>
              <a:defRPr/>
            </a:pPr>
            <a:r>
              <a:rPr lang="en-US" sz="1500" dirty="0"/>
              <a:t>Conduct a statistically accurate survey of local businesses in the Big Lakes-High Prairie-Swan Hills area to:</a:t>
            </a:r>
          </a:p>
          <a:p>
            <a:pPr marL="0" indent="0" algn="just" defTabSz="914400">
              <a:lnSpc>
                <a:spcPct val="120000"/>
              </a:lnSpc>
              <a:spcBef>
                <a:spcPts val="0"/>
              </a:spcBef>
              <a:buNone/>
              <a:defRPr/>
            </a:pPr>
            <a:endParaRPr lang="en-US" sz="1500" dirty="0"/>
          </a:p>
          <a:p>
            <a:pPr marL="800100" lvl="1" indent="-342900" algn="just" defTabSz="914400">
              <a:lnSpc>
                <a:spcPct val="120000"/>
              </a:lnSpc>
              <a:spcBef>
                <a:spcPts val="0"/>
              </a:spcBef>
              <a:buFont typeface="+mj-lt"/>
              <a:buAutoNum type="arabicPeriod"/>
              <a:defRPr/>
            </a:pPr>
            <a:r>
              <a:rPr lang="en-US" sz="1500" dirty="0"/>
              <a:t>Better understand the local business environment: strengths, weaknesses, priorities, needs, challenges, opportunities, levels of satisfaction, goals</a:t>
            </a:r>
          </a:p>
          <a:p>
            <a:pPr marL="800100" lvl="1" indent="-342900" algn="just" defTabSz="914400">
              <a:lnSpc>
                <a:spcPct val="120000"/>
              </a:lnSpc>
              <a:spcBef>
                <a:spcPts val="0"/>
              </a:spcBef>
              <a:buFont typeface="+mj-lt"/>
              <a:buAutoNum type="arabicPeriod"/>
              <a:defRPr/>
            </a:pPr>
            <a:r>
              <a:rPr lang="en-US" sz="1500" dirty="0"/>
              <a:t>Establish a baseline of data to measure the impact that economic development activities have on local businesses in the region. (The plan is to conduct the survey every one to two years).</a:t>
            </a:r>
          </a:p>
          <a:p>
            <a:pPr marL="800100" lvl="1" indent="-342900" algn="just" defTabSz="914400">
              <a:lnSpc>
                <a:spcPct val="120000"/>
              </a:lnSpc>
              <a:spcBef>
                <a:spcPts val="0"/>
              </a:spcBef>
              <a:buFont typeface="+mj-lt"/>
              <a:buAutoNum type="arabicPeriod"/>
              <a:defRPr/>
            </a:pPr>
            <a:r>
              <a:rPr lang="en-US" sz="1500" dirty="0"/>
              <a:t>Use the information to develop local resources and services for businesses with the aim of improving retention and expansion of existing businesses, and thus increasing tax revenue and jobs. </a:t>
            </a:r>
          </a:p>
          <a:p>
            <a:pPr marL="800100" lvl="1" indent="-342900" algn="just" defTabSz="914400">
              <a:lnSpc>
                <a:spcPct val="120000"/>
              </a:lnSpc>
              <a:spcBef>
                <a:spcPts val="0"/>
              </a:spcBef>
              <a:buFont typeface="+mj-lt"/>
              <a:buAutoNum type="arabicPeriod"/>
              <a:defRPr/>
            </a:pPr>
            <a:r>
              <a:rPr lang="en-US" sz="1500" dirty="0"/>
              <a:t>Share the information with other communities to promote information sharing and cooperation.</a:t>
            </a:r>
          </a:p>
          <a:p>
            <a:pPr lvl="1" defTabSz="914400">
              <a:lnSpc>
                <a:spcPct val="120000"/>
              </a:lnSpc>
              <a:spcBef>
                <a:spcPts val="0"/>
              </a:spcBef>
              <a:buFont typeface="Arial" panose="020B0604020202020204" pitchFamily="34" charset="0"/>
              <a:buChar char="•"/>
              <a:defRPr/>
            </a:pPr>
            <a:endParaRPr lang="en-US" sz="1400" dirty="0"/>
          </a:p>
          <a:p>
            <a:pPr marL="457200" lvl="1" indent="0" defTabSz="914400">
              <a:lnSpc>
                <a:spcPct val="120000"/>
              </a:lnSpc>
              <a:spcBef>
                <a:spcPts val="0"/>
              </a:spcBef>
              <a:buNone/>
              <a:defRPr/>
            </a:pPr>
            <a:r>
              <a:rPr lang="en-US" sz="1100" dirty="0"/>
              <a:t>* Regional/Local/Area in this case means communities within the Big Lakes County boundaries only.</a:t>
            </a:r>
          </a:p>
          <a:p>
            <a:endParaRPr lang="en-US" dirty="0"/>
          </a:p>
        </p:txBody>
      </p:sp>
      <p:sp>
        <p:nvSpPr>
          <p:cNvPr id="4" name="Slide Number Placeholder 3"/>
          <p:cNvSpPr>
            <a:spLocks noGrp="1"/>
          </p:cNvSpPr>
          <p:nvPr>
            <p:ph type="sldNum" sz="quarter" idx="12"/>
          </p:nvPr>
        </p:nvSpPr>
        <p:spPr/>
        <p:txBody>
          <a:bodyPr/>
          <a:lstStyle/>
          <a:p>
            <a:fld id="{892C9D51-0105-6642-98BC-98C2D2D8A959}" type="slidenum">
              <a:rPr lang="en-US" smtClean="0"/>
              <a:pPr/>
              <a:t>4</a:t>
            </a:fld>
            <a:endParaRPr lang="en-US" dirty="0"/>
          </a:p>
        </p:txBody>
      </p:sp>
    </p:spTree>
    <p:extLst>
      <p:ext uri="{BB962C8B-B14F-4D97-AF65-F5344CB8AC3E}">
        <p14:creationId xmlns:p14="http://schemas.microsoft.com/office/powerpoint/2010/main" val="6167049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8" name="Content Placeholder 7">
            <a:extLst>
              <a:ext uri="{FF2B5EF4-FFF2-40B4-BE49-F238E27FC236}">
                <a16:creationId xmlns:a16="http://schemas.microsoft.com/office/drawing/2014/main" id="{E5AA0C78-5D66-E54E-8261-4479C7FE734A}"/>
              </a:ext>
            </a:extLst>
          </p:cNvPr>
          <p:cNvSpPr>
            <a:spLocks noGrp="1"/>
          </p:cNvSpPr>
          <p:nvPr>
            <p:ph idx="1"/>
          </p:nvPr>
        </p:nvSpPr>
        <p:spPr/>
        <p:txBody>
          <a:bodyPr>
            <a:normAutofit/>
          </a:bodyPr>
          <a:lstStyle/>
          <a:p>
            <a:pPr marL="57150" indent="0">
              <a:buNone/>
            </a:pPr>
            <a:r>
              <a:rPr lang="en-US" sz="1400" b="1" dirty="0"/>
              <a:t>Reach out to green (growth) and red flag (at risk) businesses. </a:t>
            </a:r>
          </a:p>
          <a:p>
            <a:pPr marL="0" indent="0">
              <a:buNone/>
            </a:pPr>
            <a:endParaRPr lang="en-US" sz="1400" dirty="0"/>
          </a:p>
          <a:p>
            <a:pPr marL="0" indent="0">
              <a:buNone/>
            </a:pPr>
            <a:r>
              <a:rPr lang="en-US" sz="1400" dirty="0"/>
              <a:t>The Business Resources Advisor will follow up with red and green flag businesses to offer support:</a:t>
            </a:r>
          </a:p>
          <a:p>
            <a:pPr>
              <a:buAutoNum type="alphaLcParenR"/>
            </a:pPr>
            <a:r>
              <a:rPr lang="en-US" sz="1400" dirty="0"/>
              <a:t>Contact businesses with one or more red flags within the next six months (</a:t>
            </a:r>
            <a:r>
              <a:rPr lang="en-CA" sz="1400" dirty="0"/>
              <a:t>Sept.)</a:t>
            </a:r>
          </a:p>
          <a:p>
            <a:pPr>
              <a:buAutoNum type="alphaLcParenR"/>
            </a:pPr>
            <a:r>
              <a:rPr lang="en-CA" sz="1400" dirty="0"/>
              <a:t>Reach out to businesses struggling to grow (Oct./Nov.)</a:t>
            </a:r>
          </a:p>
          <a:p>
            <a:pPr>
              <a:buAutoNum type="alphaLcParenR"/>
            </a:pPr>
            <a:r>
              <a:rPr lang="en-CA" sz="1400" dirty="0"/>
              <a:t>Follow-up with businesses with one or more red flag after the next six months (Oct./Nov.)</a:t>
            </a:r>
          </a:p>
          <a:p>
            <a:pPr>
              <a:buAutoNum type="alphaLcParenR"/>
            </a:pPr>
            <a:r>
              <a:rPr lang="en-CA" sz="1400" dirty="0"/>
              <a:t>Continue to follow up with these businesses for the next year on a regular basis and track their progress.</a:t>
            </a:r>
          </a:p>
          <a:p>
            <a:pPr marL="0" indent="0">
              <a:buNone/>
            </a:pPr>
            <a:endParaRPr lang="en-CA" sz="1400" dirty="0"/>
          </a:p>
          <a:p>
            <a:pPr marL="0" indent="0">
              <a:buNone/>
            </a:pPr>
            <a:r>
              <a:rPr lang="en-US" sz="1400" dirty="0"/>
              <a:t>Outcome: There is a decrease in red flags (business closures, relocations, and downsizes) and an increase in green flags (growth businesses)</a:t>
            </a:r>
          </a:p>
          <a:p>
            <a:pPr marL="0" indent="0">
              <a:buNone/>
            </a:pPr>
            <a:endParaRPr lang="en-US" sz="1400" dirty="0"/>
          </a:p>
          <a:p>
            <a:pPr marL="0" indent="0">
              <a:buNone/>
            </a:pPr>
            <a:endParaRPr lang="en-US" sz="1400" dirty="0"/>
          </a:p>
          <a:p>
            <a:pPr marL="0" indent="0">
              <a:buNone/>
            </a:pPr>
            <a:endParaRPr lang="en-US" sz="1400" dirty="0"/>
          </a:p>
        </p:txBody>
      </p:sp>
      <p:sp>
        <p:nvSpPr>
          <p:cNvPr id="3" name="TextBox 2"/>
          <p:cNvSpPr txBox="1"/>
          <p:nvPr/>
        </p:nvSpPr>
        <p:spPr>
          <a:xfrm>
            <a:off x="457200" y="205979"/>
            <a:ext cx="8328682" cy="646331"/>
          </a:xfrm>
          <a:prstGeom prst="rect">
            <a:avLst/>
          </a:prstGeom>
          <a:noFill/>
        </p:spPr>
        <p:txBody>
          <a:bodyPr wrap="square" rtlCol="0">
            <a:spAutoFit/>
          </a:bodyPr>
          <a:lstStyle/>
          <a:p>
            <a:r>
              <a:rPr lang="en-US" sz="3600" dirty="0">
                <a:solidFill>
                  <a:srgbClr val="FFFFFF"/>
                </a:solidFill>
              </a:rPr>
              <a:t>Action 4</a:t>
            </a:r>
          </a:p>
        </p:txBody>
      </p:sp>
      <p:sp>
        <p:nvSpPr>
          <p:cNvPr id="4" name="Slide Number Placeholder 3"/>
          <p:cNvSpPr>
            <a:spLocks noGrp="1"/>
          </p:cNvSpPr>
          <p:nvPr>
            <p:ph type="sldNum" sz="quarter" idx="12"/>
          </p:nvPr>
        </p:nvSpPr>
        <p:spPr/>
        <p:txBody>
          <a:bodyPr/>
          <a:lstStyle/>
          <a:p>
            <a:fld id="{892C9D51-0105-6642-98BC-98C2D2D8A959}" type="slidenum">
              <a:rPr lang="en-US" smtClean="0"/>
              <a:pPr/>
              <a:t>40</a:t>
            </a:fld>
            <a:endParaRPr lang="en-US" dirty="0"/>
          </a:p>
        </p:txBody>
      </p:sp>
    </p:spTree>
    <p:extLst>
      <p:ext uri="{BB962C8B-B14F-4D97-AF65-F5344CB8AC3E}">
        <p14:creationId xmlns:p14="http://schemas.microsoft.com/office/powerpoint/2010/main" val="18386543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&amp; </a:t>
            </a:r>
            <a:r>
              <a:rPr lang="en-US"/>
              <a:t>Reporting Progress</a:t>
            </a:r>
            <a:endParaRPr lang="en-US" dirty="0"/>
          </a:p>
        </p:txBody>
      </p:sp>
      <p:sp>
        <p:nvSpPr>
          <p:cNvPr id="3" name="Content Placeholder 2">
            <a:extLst>
              <a:ext uri="{FF2B5EF4-FFF2-40B4-BE49-F238E27FC236}">
                <a16:creationId xmlns:a16="http://schemas.microsoft.com/office/drawing/2014/main" id="{0FD2D51C-DE63-E74E-BE44-304CA34454FF}"/>
              </a:ext>
            </a:extLst>
          </p:cNvPr>
          <p:cNvSpPr>
            <a:spLocks noGrp="1"/>
          </p:cNvSpPr>
          <p:nvPr>
            <p:ph idx="1"/>
          </p:nvPr>
        </p:nvSpPr>
        <p:spPr/>
        <p:txBody>
          <a:bodyPr>
            <a:normAutofit/>
          </a:bodyPr>
          <a:lstStyle/>
          <a:p>
            <a:pPr algn="just"/>
            <a:r>
              <a:rPr lang="en-US" sz="1400" dirty="0"/>
              <a:t>At the end of every quarter and year, the EDA will report changes in the above areas as best it can with the information that has been provided by businesses.</a:t>
            </a:r>
          </a:p>
          <a:p>
            <a:pPr algn="just"/>
            <a:r>
              <a:rPr lang="en-US" sz="1400" dirty="0"/>
              <a:t>The EDA will track results by: (1) another business survey in 2019 or 2020, (2) a client service model that will include outreach and follow-up with businesses to track progress, (3) online surveys through the business directory, (4) an awards program that incentivizes companies to report information in some or all of the action areas. </a:t>
            </a:r>
          </a:p>
          <a:p>
            <a:pPr algn="just"/>
            <a:r>
              <a:rPr lang="en-US" sz="1400" dirty="0"/>
              <a:t> The EDA will also keep track of the following in a database:</a:t>
            </a:r>
          </a:p>
          <a:p>
            <a:pPr lvl="1" algn="just"/>
            <a:r>
              <a:rPr lang="en-US" sz="1400" dirty="0"/>
              <a:t>Number of businesses helped </a:t>
            </a:r>
          </a:p>
          <a:p>
            <a:pPr lvl="1" algn="just"/>
            <a:r>
              <a:rPr lang="en-US" sz="1400" dirty="0"/>
              <a:t>Profiles of businesses (size, industry, location, etc.)</a:t>
            </a:r>
          </a:p>
          <a:p>
            <a:pPr lvl="1" algn="just"/>
            <a:r>
              <a:rPr lang="en-US" sz="1400" dirty="0"/>
              <a:t>Whether they reached out or the EDA reached out</a:t>
            </a:r>
          </a:p>
          <a:p>
            <a:pPr lvl="1" algn="just"/>
            <a:r>
              <a:rPr lang="en-US" sz="1400" dirty="0"/>
              <a:t>What they required assistance with</a:t>
            </a:r>
          </a:p>
          <a:p>
            <a:pPr lvl="1" algn="just"/>
            <a:r>
              <a:rPr lang="en-US" sz="1400" dirty="0"/>
              <a:t>How the EDA helped them</a:t>
            </a:r>
          </a:p>
          <a:p>
            <a:pPr lvl="1" algn="just"/>
            <a:r>
              <a:rPr lang="en-US" sz="1400" dirty="0"/>
              <a:t>What the outcomes obtained were in the short and the long-term</a:t>
            </a:r>
          </a:p>
          <a:p>
            <a:pPr lvl="1"/>
            <a:endParaRPr lang="en-US" sz="1000" dirty="0"/>
          </a:p>
          <a:p>
            <a:pPr marL="0" indent="0">
              <a:buNone/>
            </a:pPr>
            <a:endParaRPr lang="en-US" sz="1400" dirty="0">
              <a:highlight>
                <a:srgbClr val="FFFF00"/>
              </a:highlight>
            </a:endParaRPr>
          </a:p>
          <a:p>
            <a:endParaRPr lang="en-US" sz="1400" dirty="0"/>
          </a:p>
        </p:txBody>
      </p:sp>
      <p:sp>
        <p:nvSpPr>
          <p:cNvPr id="4" name="Slide Number Placeholder 3"/>
          <p:cNvSpPr>
            <a:spLocks noGrp="1"/>
          </p:cNvSpPr>
          <p:nvPr>
            <p:ph type="sldNum" sz="quarter" idx="12"/>
          </p:nvPr>
        </p:nvSpPr>
        <p:spPr/>
        <p:txBody>
          <a:bodyPr/>
          <a:lstStyle/>
          <a:p>
            <a:fld id="{892C9D51-0105-6642-98BC-98C2D2D8A959}" type="slidenum">
              <a:rPr lang="en-US" smtClean="0"/>
              <a:pPr/>
              <a:t>41</a:t>
            </a:fld>
            <a:endParaRPr lang="en-US" dirty="0"/>
          </a:p>
        </p:txBody>
      </p:sp>
    </p:spTree>
    <p:extLst>
      <p:ext uri="{BB962C8B-B14F-4D97-AF65-F5344CB8AC3E}">
        <p14:creationId xmlns:p14="http://schemas.microsoft.com/office/powerpoint/2010/main" val="154726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5609" y="443060"/>
            <a:ext cx="7984502" cy="3582185"/>
          </a:xfrm>
        </p:spPr>
        <p:txBody>
          <a:bodyPr>
            <a:normAutofit fontScale="92500"/>
          </a:bodyPr>
          <a:lstStyle/>
          <a:p>
            <a:pPr algn="l"/>
            <a:r>
              <a:rPr lang="en-US" sz="1400" dirty="0"/>
              <a:t>Contacts:</a:t>
            </a:r>
          </a:p>
          <a:p>
            <a:pPr algn="l"/>
            <a:endParaRPr lang="en-US" sz="1400" dirty="0"/>
          </a:p>
          <a:p>
            <a:pPr algn="l"/>
            <a:r>
              <a:rPr lang="en-US" sz="1400" dirty="0"/>
              <a:t>Joyce Stokes</a:t>
            </a:r>
          </a:p>
          <a:p>
            <a:pPr algn="l"/>
            <a:r>
              <a:rPr lang="en-US" sz="1400" dirty="0"/>
              <a:t>CEO, </a:t>
            </a:r>
            <a:r>
              <a:rPr lang="en-US" sz="1400" dirty="0" err="1"/>
              <a:t>Larner</a:t>
            </a:r>
            <a:r>
              <a:rPr lang="en-US" sz="1400" dirty="0"/>
              <a:t> Consulting</a:t>
            </a:r>
          </a:p>
          <a:p>
            <a:pPr algn="l"/>
            <a:r>
              <a:rPr lang="en-US" sz="1400" dirty="0"/>
              <a:t>Business Resources Advisor, Economic Development Authority, Big Lakes County</a:t>
            </a:r>
          </a:p>
          <a:p>
            <a:pPr algn="l"/>
            <a:r>
              <a:rPr lang="en-US" sz="1400" dirty="0">
                <a:hlinkClick r:id="rId2"/>
              </a:rPr>
              <a:t>businesssupports@biglakescounty.ca</a:t>
            </a:r>
            <a:r>
              <a:rPr lang="en-US" sz="1400" dirty="0"/>
              <a:t> | </a:t>
            </a:r>
            <a:r>
              <a:rPr lang="en-US" sz="1400" dirty="0">
                <a:hlinkClick r:id="rId3"/>
              </a:rPr>
              <a:t>joyce@larner.ca</a:t>
            </a:r>
            <a:r>
              <a:rPr lang="en-US" sz="1400" dirty="0"/>
              <a:t> | 780-523-5955 (county office) or 780-536-7595 (cell)</a:t>
            </a:r>
          </a:p>
          <a:p>
            <a:pPr algn="l"/>
            <a:endParaRPr lang="en-US" sz="1400" dirty="0">
              <a:highlight>
                <a:srgbClr val="FFFF00"/>
              </a:highlight>
            </a:endParaRPr>
          </a:p>
          <a:p>
            <a:pPr algn="l"/>
            <a:r>
              <a:rPr lang="en-US" sz="1400" dirty="0"/>
              <a:t>Lisa Baroldi</a:t>
            </a:r>
          </a:p>
          <a:p>
            <a:pPr algn="l"/>
            <a:r>
              <a:rPr lang="en-US" sz="1400" dirty="0"/>
              <a:t>CEO, Progress Unlimited Inc.</a:t>
            </a:r>
          </a:p>
          <a:p>
            <a:pPr algn="l"/>
            <a:r>
              <a:rPr lang="en-US" sz="1400" dirty="0"/>
              <a:t>Executive Director, Economic Development Authority, Big Lakes County</a:t>
            </a:r>
          </a:p>
          <a:p>
            <a:pPr algn="l"/>
            <a:r>
              <a:rPr lang="en-US" sz="1400" dirty="0">
                <a:hlinkClick r:id="rId4"/>
              </a:rPr>
              <a:t>ecdev@biglakescounty.ca</a:t>
            </a:r>
            <a:r>
              <a:rPr lang="en-US" sz="1400" dirty="0"/>
              <a:t> | </a:t>
            </a:r>
            <a:r>
              <a:rPr lang="en-US" sz="1400" dirty="0">
                <a:hlinkClick r:id="rId5"/>
              </a:rPr>
              <a:t>lbaroldi@progressunltd.com</a:t>
            </a:r>
            <a:r>
              <a:rPr lang="en-US" sz="1400" dirty="0"/>
              <a:t> | 778-928-3706 (cell)</a:t>
            </a:r>
          </a:p>
          <a:p>
            <a:pPr algn="l"/>
            <a:endParaRPr lang="en-US" sz="1400" dirty="0">
              <a:highlight>
                <a:srgbClr val="FFFF00"/>
              </a:highlight>
            </a:endParaRPr>
          </a:p>
          <a:p>
            <a:r>
              <a:rPr lang="en-US" sz="1400" dirty="0">
                <a:hlinkClick r:id="rId6"/>
              </a:rPr>
              <a:t>www.gobiglakes.ca</a:t>
            </a:r>
            <a:r>
              <a:rPr lang="en-US" sz="1400"/>
              <a:t> </a:t>
            </a:r>
            <a:endParaRPr lang="en-US" sz="1400" dirty="0"/>
          </a:p>
          <a:p>
            <a:r>
              <a:rPr lang="en-US" sz="1800" b="1" dirty="0"/>
              <a:t>#</a:t>
            </a:r>
            <a:r>
              <a:rPr lang="en-US" sz="1800" b="1" dirty="0" err="1"/>
              <a:t>GoBigLakes</a:t>
            </a:r>
            <a:r>
              <a:rPr lang="en-US" sz="1800" b="1" dirty="0"/>
              <a:t> </a:t>
            </a:r>
          </a:p>
        </p:txBody>
      </p:sp>
      <p:sp>
        <p:nvSpPr>
          <p:cNvPr id="2" name="Slide Number Placeholder 1"/>
          <p:cNvSpPr>
            <a:spLocks noGrp="1"/>
          </p:cNvSpPr>
          <p:nvPr>
            <p:ph type="sldNum" sz="quarter" idx="12"/>
          </p:nvPr>
        </p:nvSpPr>
        <p:spPr/>
        <p:txBody>
          <a:bodyPr/>
          <a:lstStyle/>
          <a:p>
            <a:fld id="{892C9D51-0105-6642-98BC-98C2D2D8A959}" type="slidenum">
              <a:rPr lang="en-US" smtClean="0"/>
              <a:t>42</a:t>
            </a:fld>
            <a:endParaRPr lang="en-US" dirty="0"/>
          </a:p>
        </p:txBody>
      </p:sp>
    </p:spTree>
    <p:extLst>
      <p:ext uri="{BB962C8B-B14F-4D97-AF65-F5344CB8AC3E}">
        <p14:creationId xmlns:p14="http://schemas.microsoft.com/office/powerpoint/2010/main" val="1373802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A968D2-035D-2541-BCFF-FD0599EF2D99}"/>
              </a:ext>
            </a:extLst>
          </p:cNvPr>
          <p:cNvSpPr>
            <a:spLocks noGrp="1"/>
          </p:cNvSpPr>
          <p:nvPr>
            <p:ph type="ctrTitle"/>
          </p:nvPr>
        </p:nvSpPr>
        <p:spPr/>
        <p:txBody>
          <a:bodyPr>
            <a:normAutofit fontScale="90000"/>
          </a:bodyPr>
          <a:lstStyle/>
          <a:p>
            <a:br>
              <a:rPr lang="en-US" dirty="0"/>
            </a:br>
            <a:r>
              <a:rPr lang="en-US" dirty="0"/>
              <a:t>Project Background</a:t>
            </a:r>
          </a:p>
        </p:txBody>
      </p:sp>
      <p:sp>
        <p:nvSpPr>
          <p:cNvPr id="2" name="Slide Number Placeholder 1"/>
          <p:cNvSpPr>
            <a:spLocks noGrp="1"/>
          </p:cNvSpPr>
          <p:nvPr>
            <p:ph type="sldNum" sz="quarter" idx="12"/>
          </p:nvPr>
        </p:nvSpPr>
        <p:spPr/>
        <p:txBody>
          <a:bodyPr/>
          <a:lstStyle/>
          <a:p>
            <a:fld id="{892C9D51-0105-6642-98BC-98C2D2D8A959}" type="slidenum">
              <a:rPr lang="en-US" smtClean="0"/>
              <a:t>5</a:t>
            </a:fld>
            <a:endParaRPr lang="en-US" dirty="0"/>
          </a:p>
        </p:txBody>
      </p:sp>
    </p:spTree>
    <p:extLst>
      <p:ext uri="{BB962C8B-B14F-4D97-AF65-F5344CB8AC3E}">
        <p14:creationId xmlns:p14="http://schemas.microsoft.com/office/powerpoint/2010/main" val="4232573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defTabSz="914400">
              <a:spcBef>
                <a:spcPts val="0"/>
              </a:spcBef>
              <a:defRPr/>
            </a:pPr>
            <a:r>
              <a:rPr lang="en-US" dirty="0"/>
              <a:t>History &amp; Purpose</a:t>
            </a:r>
          </a:p>
        </p:txBody>
      </p:sp>
      <p:sp>
        <p:nvSpPr>
          <p:cNvPr id="3" name="Content Placeholder 2"/>
          <p:cNvSpPr>
            <a:spLocks noGrp="1"/>
          </p:cNvSpPr>
          <p:nvPr>
            <p:ph idx="1"/>
          </p:nvPr>
        </p:nvSpPr>
        <p:spPr/>
        <p:txBody>
          <a:bodyPr>
            <a:noAutofit/>
          </a:bodyPr>
          <a:lstStyle/>
          <a:p>
            <a:pPr marL="0" indent="0" algn="just" defTabSz="914400">
              <a:lnSpc>
                <a:spcPct val="120000"/>
              </a:lnSpc>
              <a:spcBef>
                <a:spcPts val="0"/>
              </a:spcBef>
              <a:buNone/>
              <a:defRPr/>
            </a:pPr>
            <a:r>
              <a:rPr lang="en-US" sz="1400" b="1" dirty="0"/>
              <a:t>Why conduct a local business survey?</a:t>
            </a:r>
          </a:p>
          <a:p>
            <a:pPr marL="0" indent="0" algn="just" defTabSz="914400">
              <a:lnSpc>
                <a:spcPct val="120000"/>
              </a:lnSpc>
              <a:spcBef>
                <a:spcPts val="0"/>
              </a:spcBef>
              <a:buNone/>
              <a:defRPr/>
            </a:pPr>
            <a:endParaRPr lang="en-US" sz="1400" dirty="0"/>
          </a:p>
          <a:p>
            <a:pPr algn="just" defTabSz="914400">
              <a:lnSpc>
                <a:spcPct val="120000"/>
              </a:lnSpc>
              <a:spcBef>
                <a:spcPts val="0"/>
              </a:spcBef>
              <a:defRPr/>
            </a:pPr>
            <a:r>
              <a:rPr lang="en-US" sz="1400" dirty="0"/>
              <a:t>This Local Business Survey is part of phase II of Big Lakes County’s Diversification &amp; Small Medium Sized Enterprises (SME) Support Initiative, </a:t>
            </a:r>
            <a:r>
              <a:rPr lang="en-CA" sz="1400" dirty="0"/>
              <a:t>designed and led by the County’s Economic Development Authority (EDA) and supported in part by </a:t>
            </a:r>
            <a:r>
              <a:rPr lang="en-US" sz="1400" dirty="0"/>
              <a:t>the Alberta Community and Economic Regional Support (CARES) program.</a:t>
            </a:r>
          </a:p>
          <a:p>
            <a:pPr algn="just" defTabSz="914400">
              <a:lnSpc>
                <a:spcPct val="120000"/>
              </a:lnSpc>
              <a:spcBef>
                <a:spcPts val="0"/>
              </a:spcBef>
              <a:defRPr/>
            </a:pPr>
            <a:r>
              <a:rPr lang="en-US" sz="1400" dirty="0"/>
              <a:t>The Diversification and SME Support Initiative emphasizes informed-decision making, based on research and analysis. Phase I of the initiative received both a provincial and a national award.</a:t>
            </a:r>
          </a:p>
          <a:p>
            <a:pPr algn="just" defTabSz="914400">
              <a:lnSpc>
                <a:spcPct val="120000"/>
              </a:lnSpc>
              <a:spcBef>
                <a:spcPts val="0"/>
              </a:spcBef>
              <a:defRPr/>
            </a:pPr>
            <a:r>
              <a:rPr lang="en-US" sz="1400" dirty="0"/>
              <a:t>Results from this Local Business Survey are intended to inform the EDA’s new Business Supports Program, which is focused on improving business retention and expansion in communities within the county limits. The success of local businesses increases local tax revenues, creates jobs, and helps support the economic health and quality of life in Big Lakes County - High Prairie - Swan Hills. </a:t>
            </a:r>
          </a:p>
          <a:p>
            <a:pPr marL="0" indent="0" algn="just" defTabSz="914400">
              <a:lnSpc>
                <a:spcPct val="120000"/>
              </a:lnSpc>
              <a:spcBef>
                <a:spcPts val="0"/>
              </a:spcBef>
              <a:buNone/>
              <a:defRPr/>
            </a:pPr>
            <a:endParaRPr lang="en-US" sz="1400" dirty="0"/>
          </a:p>
          <a:p>
            <a:pPr marL="514350" marR="0" lvl="0" indent="-514350" defTabSz="914400" eaLnBrk="1" fontAlgn="auto" latinLnBrk="0" hangingPunct="1">
              <a:lnSpc>
                <a:spcPct val="100000"/>
              </a:lnSpc>
              <a:spcBef>
                <a:spcPts val="0"/>
              </a:spcBef>
              <a:spcAft>
                <a:spcPts val="0"/>
              </a:spcAft>
              <a:buClrTx/>
              <a:buSzTx/>
              <a:buFontTx/>
              <a:buNone/>
              <a:tabLst/>
              <a:defRPr/>
            </a:pPr>
            <a:r>
              <a:rPr lang="en-US" sz="2300" dirty="0"/>
              <a:t> </a:t>
            </a:r>
          </a:p>
        </p:txBody>
      </p:sp>
      <p:sp>
        <p:nvSpPr>
          <p:cNvPr id="2" name="Slide Number Placeholder 1"/>
          <p:cNvSpPr>
            <a:spLocks noGrp="1"/>
          </p:cNvSpPr>
          <p:nvPr>
            <p:ph type="sldNum" sz="quarter" idx="12"/>
          </p:nvPr>
        </p:nvSpPr>
        <p:spPr/>
        <p:txBody>
          <a:bodyPr/>
          <a:lstStyle/>
          <a:p>
            <a:fld id="{892C9D51-0105-6642-98BC-98C2D2D8A959}" type="slidenum">
              <a:rPr lang="en-US" smtClean="0"/>
              <a:pPr/>
              <a:t>6</a:t>
            </a:fld>
            <a:endParaRPr lang="en-US" dirty="0"/>
          </a:p>
        </p:txBody>
      </p:sp>
    </p:spTree>
    <p:extLst>
      <p:ext uri="{BB962C8B-B14F-4D97-AF65-F5344CB8AC3E}">
        <p14:creationId xmlns:p14="http://schemas.microsoft.com/office/powerpoint/2010/main" val="611863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Stakeholders</a:t>
            </a:r>
          </a:p>
        </p:txBody>
      </p:sp>
      <p:sp>
        <p:nvSpPr>
          <p:cNvPr id="6" name="Content Placeholder 5">
            <a:extLst>
              <a:ext uri="{FF2B5EF4-FFF2-40B4-BE49-F238E27FC236}">
                <a16:creationId xmlns:a16="http://schemas.microsoft.com/office/drawing/2014/main" id="{35845933-07C0-6A42-8BAD-CF890A8977DE}"/>
              </a:ext>
            </a:extLst>
          </p:cNvPr>
          <p:cNvSpPr>
            <a:spLocks noGrp="1"/>
          </p:cNvSpPr>
          <p:nvPr>
            <p:ph idx="1"/>
          </p:nvPr>
        </p:nvSpPr>
        <p:spPr/>
        <p:txBody>
          <a:bodyPr>
            <a:normAutofit/>
          </a:bodyPr>
          <a:lstStyle/>
          <a:p>
            <a:pPr marL="0" indent="0" algn="just">
              <a:buNone/>
            </a:pPr>
            <a:r>
              <a:rPr lang="en-US" sz="1400" b="1" dirty="0"/>
              <a:t>Who was involved in the survey?</a:t>
            </a:r>
          </a:p>
          <a:p>
            <a:pPr marL="0" indent="0" algn="just">
              <a:buNone/>
            </a:pPr>
            <a:endParaRPr lang="en-US" sz="1400" b="1" dirty="0"/>
          </a:p>
          <a:p>
            <a:pPr marL="0" indent="0" algn="just">
              <a:buNone/>
            </a:pPr>
            <a:r>
              <a:rPr lang="en-US" sz="1400" u="sng" dirty="0"/>
              <a:t>Project lead:</a:t>
            </a:r>
            <a:r>
              <a:rPr lang="en-US" sz="1400" dirty="0"/>
              <a:t> The Big Lakes County Economic Development Authority (EDA) is an award-winning committee comprised of council members, staff members, and contractors.</a:t>
            </a:r>
          </a:p>
          <a:p>
            <a:pPr marL="0" indent="0" algn="just">
              <a:buNone/>
            </a:pPr>
            <a:endParaRPr lang="en-US" sz="1400" dirty="0"/>
          </a:p>
          <a:p>
            <a:pPr marL="0" indent="0" algn="just">
              <a:buNone/>
            </a:pPr>
            <a:r>
              <a:rPr lang="en-US" sz="1400" u="sng" dirty="0"/>
              <a:t>Project beneficiaries</a:t>
            </a:r>
            <a:r>
              <a:rPr lang="en-US" sz="1400" dirty="0"/>
              <a:t>: Big Lakes County </a:t>
            </a:r>
            <a:r>
              <a:rPr lang="mr-IN" sz="1400" dirty="0"/>
              <a:t>–</a:t>
            </a:r>
            <a:r>
              <a:rPr lang="en-US" sz="1400" dirty="0"/>
              <a:t> Swan Hills </a:t>
            </a:r>
            <a:r>
              <a:rPr lang="mr-IN" sz="1400" dirty="0"/>
              <a:t>–</a:t>
            </a:r>
            <a:r>
              <a:rPr lang="en-CA" sz="1400" dirty="0"/>
              <a:t> </a:t>
            </a:r>
            <a:r>
              <a:rPr lang="en-US" sz="1400" dirty="0"/>
              <a:t>High Prairie area is comprised of Big Lakes County, 2 towns (Swan Hills and High Prairie), 5 First Nations (Sucker Creek, Driftpile, </a:t>
            </a:r>
            <a:r>
              <a:rPr lang="en-US" sz="1400" dirty="0" err="1"/>
              <a:t>Atikameg</a:t>
            </a:r>
            <a:r>
              <a:rPr lang="en-US" sz="1400" dirty="0"/>
              <a:t>, </a:t>
            </a:r>
            <a:r>
              <a:rPr lang="en-US" sz="1400" dirty="0" err="1"/>
              <a:t>Kapawe’no</a:t>
            </a:r>
            <a:r>
              <a:rPr lang="en-US" sz="1400" dirty="0"/>
              <a:t>, Swan River) and 3 M</a:t>
            </a:r>
            <a:r>
              <a:rPr lang="en-CA" sz="1400" dirty="0" err="1"/>
              <a:t>é</a:t>
            </a:r>
            <a:r>
              <a:rPr lang="en-US" sz="1400" dirty="0"/>
              <a:t>tis Settlements (East Prairie, </a:t>
            </a:r>
            <a:r>
              <a:rPr lang="en-US" sz="1400" dirty="0" err="1"/>
              <a:t>Peavine</a:t>
            </a:r>
            <a:r>
              <a:rPr lang="en-US" sz="1400" dirty="0"/>
              <a:t>, Gift Lake).</a:t>
            </a:r>
          </a:p>
          <a:p>
            <a:pPr marL="0" indent="0">
              <a:buNone/>
            </a:pPr>
            <a:endParaRPr lang="en-US" sz="1400" dirty="0"/>
          </a:p>
          <a:p>
            <a:pPr marL="0" indent="0">
              <a:buNone/>
            </a:pPr>
            <a:r>
              <a:rPr lang="en-US" sz="1400" u="sng" dirty="0"/>
              <a:t>Project contractor</a:t>
            </a:r>
            <a:r>
              <a:rPr lang="en-US" sz="1400" dirty="0"/>
              <a:t>: MDB is a national consulting firm that provides economic development services. </a:t>
            </a:r>
          </a:p>
          <a:p>
            <a:pPr marL="0" indent="0">
              <a:buNone/>
            </a:pPr>
            <a:endParaRPr lang="en-US" sz="1400" dirty="0"/>
          </a:p>
          <a:p>
            <a:pPr marL="0" indent="0">
              <a:buNone/>
            </a:pPr>
            <a:r>
              <a:rPr lang="en-US" sz="1400" u="sng" dirty="0"/>
              <a:t>Project targets:</a:t>
            </a:r>
            <a:r>
              <a:rPr lang="en-US" sz="1400" dirty="0"/>
              <a:t> Businesses located and operating in the Big Lakes County </a:t>
            </a:r>
            <a:r>
              <a:rPr lang="mr-IN" sz="1400" dirty="0"/>
              <a:t>–</a:t>
            </a:r>
            <a:r>
              <a:rPr lang="en-US" sz="1400" dirty="0"/>
              <a:t> High Prairie </a:t>
            </a:r>
            <a:r>
              <a:rPr lang="mr-IN" sz="1400" dirty="0"/>
              <a:t>–</a:t>
            </a:r>
            <a:r>
              <a:rPr lang="en-US" sz="1400" dirty="0"/>
              <a:t> Swan Hills area</a:t>
            </a:r>
          </a:p>
        </p:txBody>
      </p:sp>
      <p:sp>
        <p:nvSpPr>
          <p:cNvPr id="2" name="Slide Number Placeholder 1"/>
          <p:cNvSpPr>
            <a:spLocks noGrp="1"/>
          </p:cNvSpPr>
          <p:nvPr>
            <p:ph type="sldNum" sz="quarter" idx="12"/>
          </p:nvPr>
        </p:nvSpPr>
        <p:spPr/>
        <p:txBody>
          <a:bodyPr/>
          <a:lstStyle/>
          <a:p>
            <a:fld id="{892C9D51-0105-6642-98BC-98C2D2D8A959}" type="slidenum">
              <a:rPr lang="en-US" smtClean="0"/>
              <a:pPr/>
              <a:t>7</a:t>
            </a:fld>
            <a:endParaRPr lang="en-US" dirty="0"/>
          </a:p>
        </p:txBody>
      </p:sp>
    </p:spTree>
    <p:extLst>
      <p:ext uri="{BB962C8B-B14F-4D97-AF65-F5344CB8AC3E}">
        <p14:creationId xmlns:p14="http://schemas.microsoft.com/office/powerpoint/2010/main" val="252509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A968D2-035D-2541-BCFF-FD0599EF2D99}"/>
              </a:ext>
            </a:extLst>
          </p:cNvPr>
          <p:cNvSpPr>
            <a:spLocks noGrp="1"/>
          </p:cNvSpPr>
          <p:nvPr>
            <p:ph type="ctrTitle"/>
          </p:nvPr>
        </p:nvSpPr>
        <p:spPr/>
        <p:txBody>
          <a:bodyPr>
            <a:normAutofit fontScale="90000"/>
          </a:bodyPr>
          <a:lstStyle/>
          <a:p>
            <a:br>
              <a:rPr lang="en-US" dirty="0"/>
            </a:br>
            <a:r>
              <a:rPr lang="en-US" dirty="0"/>
              <a:t>Survey Methodology</a:t>
            </a:r>
          </a:p>
        </p:txBody>
      </p:sp>
      <p:sp>
        <p:nvSpPr>
          <p:cNvPr id="2" name="Slide Number Placeholder 1"/>
          <p:cNvSpPr>
            <a:spLocks noGrp="1"/>
          </p:cNvSpPr>
          <p:nvPr>
            <p:ph type="sldNum" sz="quarter" idx="12"/>
          </p:nvPr>
        </p:nvSpPr>
        <p:spPr/>
        <p:txBody>
          <a:bodyPr/>
          <a:lstStyle/>
          <a:p>
            <a:fld id="{892C9D51-0105-6642-98BC-98C2D2D8A959}" type="slidenum">
              <a:rPr lang="en-US" smtClean="0"/>
              <a:t>8</a:t>
            </a:fld>
            <a:endParaRPr lang="en-US" dirty="0"/>
          </a:p>
        </p:txBody>
      </p:sp>
    </p:spTree>
    <p:extLst>
      <p:ext uri="{BB962C8B-B14F-4D97-AF65-F5344CB8AC3E}">
        <p14:creationId xmlns:p14="http://schemas.microsoft.com/office/powerpoint/2010/main" val="2552550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defTabSz="914400">
              <a:spcBef>
                <a:spcPts val="0"/>
              </a:spcBef>
              <a:defRPr/>
            </a:pPr>
            <a:r>
              <a:rPr lang="en-US" sz="3600" dirty="0"/>
              <a:t>Steps 1 to 4</a:t>
            </a:r>
          </a:p>
        </p:txBody>
      </p:sp>
      <p:sp>
        <p:nvSpPr>
          <p:cNvPr id="3" name="Content Placeholder 2"/>
          <p:cNvSpPr>
            <a:spLocks noGrp="1"/>
          </p:cNvSpPr>
          <p:nvPr>
            <p:ph idx="1"/>
          </p:nvPr>
        </p:nvSpPr>
        <p:spPr/>
        <p:txBody>
          <a:bodyPr>
            <a:normAutofit/>
          </a:bodyPr>
          <a:lstStyle/>
          <a:p>
            <a:pPr algn="just" defTabSz="914400">
              <a:lnSpc>
                <a:spcPct val="120000"/>
              </a:lnSpc>
              <a:spcBef>
                <a:spcPts val="0"/>
              </a:spcBef>
              <a:buAutoNum type="arabicPeriod"/>
              <a:defRPr/>
            </a:pPr>
            <a:r>
              <a:rPr lang="en-US" sz="1400" b="1" dirty="0"/>
              <a:t>Determine the Scope of the Survey: </a:t>
            </a:r>
            <a:r>
              <a:rPr lang="en-US" sz="1400" dirty="0"/>
              <a:t>The survey included ALL businesses located within Big Lakes County limits for four reasons: (1) statistical accuracy, (2) many residents live in one municipality but own a business in another, (3) local business growth impacts the entire region, (4) it was part of the CARES grant proposal.</a:t>
            </a:r>
          </a:p>
          <a:p>
            <a:pPr algn="just" defTabSz="914400">
              <a:lnSpc>
                <a:spcPct val="120000"/>
              </a:lnSpc>
              <a:spcBef>
                <a:spcPts val="0"/>
              </a:spcBef>
              <a:buAutoNum type="arabicPeriod"/>
              <a:defRPr/>
            </a:pPr>
            <a:r>
              <a:rPr lang="en-US" sz="1400" b="1" dirty="0"/>
              <a:t>Develop the Work Plan: </a:t>
            </a:r>
            <a:r>
              <a:rPr lang="en-US" sz="1400" dirty="0"/>
              <a:t>The EDA and MDB Insight developed a plan to complete the entire survey project from June to August 2018, with interviews taking place in June.</a:t>
            </a:r>
          </a:p>
          <a:p>
            <a:pPr algn="just" defTabSz="914400">
              <a:lnSpc>
                <a:spcPct val="120000"/>
              </a:lnSpc>
              <a:spcBef>
                <a:spcPts val="0"/>
              </a:spcBef>
              <a:buAutoNum type="arabicPeriod"/>
              <a:defRPr/>
            </a:pPr>
            <a:r>
              <a:rPr lang="en-US" sz="1400" b="1" dirty="0"/>
              <a:t>Advertise the Survey: </a:t>
            </a:r>
            <a:r>
              <a:rPr lang="en-US" sz="1400" dirty="0"/>
              <a:t>Businesses were informed about the survey in the High Prairie and Swan Hills newspapers, as well as via Big Lakes County’s online channels. </a:t>
            </a:r>
          </a:p>
          <a:p>
            <a:pPr algn="just" defTabSz="914400">
              <a:lnSpc>
                <a:spcPct val="120000"/>
              </a:lnSpc>
              <a:spcBef>
                <a:spcPts val="0"/>
              </a:spcBef>
              <a:buFont typeface="Arial"/>
              <a:buAutoNum type="arabicPeriod"/>
              <a:defRPr/>
            </a:pPr>
            <a:r>
              <a:rPr lang="en-US" sz="1400" b="1" dirty="0"/>
              <a:t>Develop the Questionnaire: </a:t>
            </a:r>
            <a:r>
              <a:rPr lang="en-US" sz="1400" dirty="0"/>
              <a:t>The questionnaire consisted of 28 questions and took approximately 15 minutes for businesses to complete. </a:t>
            </a:r>
          </a:p>
          <a:p>
            <a:pPr marL="0" indent="0" algn="just" defTabSz="914400">
              <a:lnSpc>
                <a:spcPct val="120000"/>
              </a:lnSpc>
              <a:spcBef>
                <a:spcPts val="0"/>
              </a:spcBef>
              <a:buNone/>
              <a:defRPr/>
            </a:pPr>
            <a:endParaRPr lang="en-US" sz="1500" b="1" dirty="0"/>
          </a:p>
          <a:p>
            <a:pPr defTabSz="914400">
              <a:lnSpc>
                <a:spcPct val="120000"/>
              </a:lnSpc>
              <a:spcBef>
                <a:spcPts val="0"/>
              </a:spcBef>
              <a:defRPr/>
            </a:pPr>
            <a:endParaRPr lang="en-US" sz="1400" dirty="0">
              <a:highlight>
                <a:srgbClr val="FFFF00"/>
              </a:highlight>
            </a:endParaRPr>
          </a:p>
          <a:p>
            <a:pPr defTabSz="914400">
              <a:lnSpc>
                <a:spcPct val="120000"/>
              </a:lnSpc>
              <a:spcBef>
                <a:spcPts val="0"/>
              </a:spcBef>
              <a:defRPr/>
            </a:pPr>
            <a:endParaRPr lang="en-US" sz="1400" dirty="0">
              <a:highlight>
                <a:srgbClr val="FFFF00"/>
              </a:highlight>
            </a:endParaRPr>
          </a:p>
          <a:p>
            <a:pPr defTabSz="914400">
              <a:lnSpc>
                <a:spcPct val="120000"/>
              </a:lnSpc>
              <a:spcBef>
                <a:spcPts val="0"/>
              </a:spcBef>
              <a:defRPr/>
            </a:pPr>
            <a:endParaRPr lang="en-US" sz="1400" dirty="0">
              <a:highlight>
                <a:srgbClr val="FFFF00"/>
              </a:highlight>
            </a:endParaRPr>
          </a:p>
          <a:p>
            <a:pPr defTabSz="914400">
              <a:lnSpc>
                <a:spcPct val="120000"/>
              </a:lnSpc>
              <a:spcBef>
                <a:spcPts val="0"/>
              </a:spcBef>
              <a:defRPr/>
            </a:pPr>
            <a:endParaRPr lang="en-US" sz="1400" dirty="0">
              <a:highlight>
                <a:srgbClr val="FFFF00"/>
              </a:highlight>
            </a:endParaRPr>
          </a:p>
          <a:p>
            <a:pPr marL="514350" indent="-514350" defTabSz="914400">
              <a:lnSpc>
                <a:spcPct val="120000"/>
              </a:lnSpc>
              <a:spcBef>
                <a:spcPts val="0"/>
              </a:spcBef>
              <a:buNone/>
              <a:defRPr/>
            </a:pPr>
            <a:endParaRPr lang="en-US" dirty="0"/>
          </a:p>
          <a:p>
            <a:endParaRPr lang="en-US" dirty="0"/>
          </a:p>
        </p:txBody>
      </p:sp>
      <p:sp>
        <p:nvSpPr>
          <p:cNvPr id="5" name="Slide Number Placeholder 4"/>
          <p:cNvSpPr>
            <a:spLocks noGrp="1"/>
          </p:cNvSpPr>
          <p:nvPr>
            <p:ph type="sldNum" sz="quarter" idx="12"/>
          </p:nvPr>
        </p:nvSpPr>
        <p:spPr/>
        <p:txBody>
          <a:bodyPr/>
          <a:lstStyle/>
          <a:p>
            <a:fld id="{892C9D51-0105-6642-98BC-98C2D2D8A959}" type="slidenum">
              <a:rPr lang="en-US" smtClean="0"/>
              <a:pPr/>
              <a:t>9</a:t>
            </a:fld>
            <a:endParaRPr lang="en-US" dirty="0"/>
          </a:p>
        </p:txBody>
      </p:sp>
    </p:spTree>
    <p:extLst>
      <p:ext uri="{BB962C8B-B14F-4D97-AF65-F5344CB8AC3E}">
        <p14:creationId xmlns:p14="http://schemas.microsoft.com/office/powerpoint/2010/main" val="1096404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15852</TotalTime>
  <Words>4920</Words>
  <Application>Microsoft Macintosh PowerPoint</Application>
  <PresentationFormat>On-screen Show (16:9)</PresentationFormat>
  <Paragraphs>587</Paragraphs>
  <Slides>42</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Mangal</vt:lpstr>
      <vt:lpstr>Wingdings</vt:lpstr>
      <vt:lpstr>Office Theme</vt:lpstr>
      <vt:lpstr>2018 Local Business Survey:  Key Findings and Action Plan for the Big Lakes County-High Prairie-Swan Hills Area</vt:lpstr>
      <vt:lpstr>Contents</vt:lpstr>
      <vt:lpstr>Objectives of Survey</vt:lpstr>
      <vt:lpstr>Objectives</vt:lpstr>
      <vt:lpstr> Project Background</vt:lpstr>
      <vt:lpstr>History &amp; Purpose</vt:lpstr>
      <vt:lpstr>Stakeholders</vt:lpstr>
      <vt:lpstr> Survey Methodology</vt:lpstr>
      <vt:lpstr>Steps 1 to 4</vt:lpstr>
      <vt:lpstr>Steps 5 to 8</vt:lpstr>
      <vt:lpstr>Summary</vt:lpstr>
      <vt:lpstr>Executive Summary</vt:lpstr>
      <vt:lpstr>Executive Summary</vt:lpstr>
      <vt:lpstr>Conclusions and Actions</vt:lpstr>
      <vt:lpstr>Survey Key Findings Part 1: Business Community</vt:lpstr>
      <vt:lpstr>Summary </vt:lpstr>
      <vt:lpstr>Location</vt:lpstr>
      <vt:lpstr>Ownership &amp; Employees</vt:lpstr>
      <vt:lpstr>Years Operating &amp; Property</vt:lpstr>
      <vt:lpstr>Market &amp; Revenue</vt:lpstr>
      <vt:lpstr>Survey Key Findings Part 2: Levels of Satisfaction &amp; Priorities </vt:lpstr>
      <vt:lpstr>Summary</vt:lpstr>
      <vt:lpstr>Business Satisfaction</vt:lpstr>
      <vt:lpstr>Business Factors Satisfaction</vt:lpstr>
      <vt:lpstr>Business Factors Satisfaction</vt:lpstr>
      <vt:lpstr>Priority for Business Factors</vt:lpstr>
      <vt:lpstr>Priority Matrix</vt:lpstr>
      <vt:lpstr>Survey Key Findings Part 3: Future Plans</vt:lpstr>
      <vt:lpstr>Summary</vt:lpstr>
      <vt:lpstr>Green &amp; Red Flags</vt:lpstr>
      <vt:lpstr>Business Future Plans</vt:lpstr>
      <vt:lpstr>Business Future Plans by Location</vt:lpstr>
      <vt:lpstr>Green and Red Flags by Location</vt:lpstr>
      <vt:lpstr>Business Future Plans by Industry</vt:lpstr>
      <vt:lpstr>Action Plan</vt:lpstr>
      <vt:lpstr>Summary</vt:lpstr>
      <vt:lpstr> </vt:lpstr>
      <vt:lpstr> </vt:lpstr>
      <vt:lpstr> </vt:lpstr>
      <vt:lpstr> </vt:lpstr>
      <vt:lpstr>Tracking &amp; Reporting Progress</vt:lpstr>
      <vt:lpstr>PowerPoint Presentation</vt:lpstr>
    </vt:vector>
  </TitlesOfParts>
  <Company>University of the Fraser Valley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Camilla Coates</dc:creator>
  <cp:lastModifiedBy>Lisa Baroldi</cp:lastModifiedBy>
  <cp:revision>527</cp:revision>
  <dcterms:created xsi:type="dcterms:W3CDTF">2016-12-29T09:28:14Z</dcterms:created>
  <dcterms:modified xsi:type="dcterms:W3CDTF">2018-09-04T15:13:32Z</dcterms:modified>
</cp:coreProperties>
</file>